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notesSlides/notesSlide3.xml" ContentType="application/vnd.openxmlformats-officedocument.presentationml.notesSlide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6.xml" ContentType="application/vnd.openxmlformats-officedocument.drawingml.chart+xml"/>
  <Override PartName="/ppt/notesSlides/notesSlide4.xml" ContentType="application/vnd.openxmlformats-officedocument.presentationml.notesSlide+xml"/>
  <Override PartName="/ppt/charts/chart7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Ex1.xml" ContentType="application/vnd.ms-office.chartex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charts/chart8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67" r:id="rId2"/>
    <p:sldId id="264" r:id="rId3"/>
    <p:sldId id="266" r:id="rId4"/>
    <p:sldId id="316" r:id="rId5"/>
    <p:sldId id="268" r:id="rId6"/>
    <p:sldId id="317" r:id="rId7"/>
    <p:sldId id="313" r:id="rId8"/>
    <p:sldId id="318" r:id="rId9"/>
    <p:sldId id="31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30498B6-09A8-4CAF-A074-4B7C11568704}">
          <p14:sldIdLst>
            <p14:sldId id="267"/>
            <p14:sldId id="264"/>
            <p14:sldId id="266"/>
            <p14:sldId id="316"/>
            <p14:sldId id="268"/>
            <p14:sldId id="317"/>
            <p14:sldId id="313"/>
            <p14:sldId id="318"/>
            <p14:sldId id="31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81C7"/>
    <a:srgbClr val="105F88"/>
    <a:srgbClr val="0050A6"/>
    <a:srgbClr val="F3F6FC"/>
    <a:srgbClr val="57C6CB"/>
    <a:srgbClr val="01B5D0"/>
    <a:srgbClr val="F3F3F3"/>
    <a:srgbClr val="00ABD2"/>
    <a:srgbClr val="434343"/>
    <a:srgbClr val="1AA5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754" autoAdjust="0"/>
    <p:restoredTop sz="92418" autoAdjust="0"/>
  </p:normalViewPr>
  <p:slideViewPr>
    <p:cSldViewPr snapToGrid="0">
      <p:cViewPr varScale="1">
        <p:scale>
          <a:sx n="76" d="100"/>
          <a:sy n="76" d="100"/>
        </p:scale>
        <p:origin x="1416" y="4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389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enovo\Downloads\&#1058;&#1072;&#1073;&#1083;%204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oleObject" Target="file:///C:\Users\lenovo\Documents\&#1101;&#1082;&#1089;&#1087;&#1086;&#1088;&#1090;&#1082;&#1072;&#1088;&#1090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197718766358097"/>
          <c:y val="7.0432502780969936E-2"/>
          <c:w val="0.76146709809547908"/>
          <c:h val="0.84770158938466023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ЖІӨ 2025</c:v>
                </c:pt>
              </c:strCache>
            </c:strRef>
          </c:tx>
          <c:spPr>
            <a:solidFill>
              <a:srgbClr val="5C6675">
                <a:alpha val="100000"/>
              </a:srgbClr>
            </a:solidFill>
            <a:effectLst/>
          </c:spPr>
          <c:dPt>
            <c:idx val="0"/>
            <c:bubble3D val="0"/>
            <c:spPr>
              <a:solidFill>
                <a:srgbClr val="00206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D707-43A6-AA48-64CB8811B929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D707-43A6-AA48-64CB8811B929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D707-43A6-AA48-64CB8811B929}"/>
              </c:ext>
            </c:extLst>
          </c:dPt>
          <c:dPt>
            <c:idx val="3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D707-43A6-AA48-64CB8811B929}"/>
              </c:ext>
            </c:extLst>
          </c:dPt>
          <c:dPt>
            <c:idx val="4"/>
            <c:bubble3D val="0"/>
            <c:spPr>
              <a:solidFill>
                <a:schemeClr val="bg1">
                  <a:lumMod val="5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9-D707-43A6-AA48-64CB8811B929}"/>
              </c:ext>
            </c:extLst>
          </c:dPt>
          <c:dLbls>
            <c:dLbl>
              <c:idx val="3"/>
              <c:layout>
                <c:manualLayout>
                  <c:x val="-4.3168168168168188E-2"/>
                  <c:y val="-0.14550264550264549"/>
                </c:manualLayout>
              </c:layout>
              <c:tx>
                <c:rich>
                  <a:bodyPr/>
                  <a:lstStyle/>
                  <a:p>
                    <a:fld id="{6A71F7AD-5368-4D91-8DEA-E93DAACAC550}" type="VALUE">
                      <a:rPr lang="en-US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KZ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D707-43A6-AA48-64CB8811B929}"/>
                </c:ext>
              </c:extLst>
            </c:dLbl>
            <c:dLbl>
              <c:idx val="4"/>
              <c:layout>
                <c:manualLayout>
                  <c:x val="5.6306306306306304E-3"/>
                  <c:y val="-0.16203703703703703"/>
                </c:manualLayout>
              </c:layout>
              <c:tx>
                <c:rich>
                  <a:bodyPr/>
                  <a:lstStyle/>
                  <a:p>
                    <a:fld id="{57ED6CF5-39F2-4010-A8BE-E325C463FA51}" type="VALUE">
                      <a:rPr lang="en-US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KZ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D707-43A6-AA48-64CB8811B929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 i="0" u="none" strike="noStrike">
                    <a:solidFill>
                      <a:schemeClr val="bg1"/>
                    </a:solidFill>
                    <a:latin typeface="Cambria" panose="02040503050406030204" pitchFamily="18" charset="0"/>
                    <a:ea typeface="Cambria" panose="02040503050406030204" pitchFamily="18" charset="0"/>
                  </a:defRPr>
                </a:pPr>
                <a:endParaRPr lang="ru-K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Қазақстан</c:v>
                </c:pt>
                <c:pt idx="1">
                  <c:v>Өзбекстан</c:v>
                </c:pt>
                <c:pt idx="2">
                  <c:v>Түркіменстан</c:v>
                </c:pt>
                <c:pt idx="3">
                  <c:v>Қырғызстан</c:v>
                </c:pt>
                <c:pt idx="4">
                  <c:v>Тәжікстан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306</c:v>
                </c:pt>
                <c:pt idx="1">
                  <c:v>147.1</c:v>
                </c:pt>
                <c:pt idx="2">
                  <c:v>77.400000000000006</c:v>
                </c:pt>
                <c:pt idx="3">
                  <c:v>21.6</c:v>
                </c:pt>
                <c:pt idx="4">
                  <c:v>17.5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707-43A6-AA48-64CB8811B9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4557171880284588E-2"/>
          <c:y val="0.90341428941466517"/>
          <c:w val="0.93714140832472981"/>
          <c:h val="9.6585710585334744E-2"/>
        </c:manualLayout>
      </c:layout>
      <c:overlay val="0"/>
      <c:txPr>
        <a:bodyPr/>
        <a:lstStyle/>
        <a:p>
          <a:pPr algn="just">
            <a:defRPr sz="120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defRPr>
          </a:pPr>
          <a:endParaRPr lang="ru-KZ"/>
        </a:p>
      </c:txPr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0409416911243948E-2"/>
          <c:y val="5.9453535417634984E-2"/>
          <c:w val="0.98959058308875603"/>
          <c:h val="0.6573566111482250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Лист4!$A$31</c:f>
              <c:strCache>
                <c:ptCount val="1"/>
                <c:pt idx="0">
                  <c:v>Бюджетные средства</c:v>
                </c:pt>
              </c:strCache>
            </c:strRef>
          </c:tx>
          <c:spPr>
            <a:solidFill>
              <a:sysClr val="window" lastClr="FFFFFF">
                <a:lumMod val="65000"/>
              </a:sys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5.0348805083575083E-3"/>
                  <c:y val="-6.5575787401574799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DAD-4258-8D95-303444739DA4}"/>
                </c:ext>
              </c:extLst>
            </c:dLbl>
            <c:dLbl>
              <c:idx val="1"/>
              <c:layout>
                <c:manualLayout>
                  <c:x val="-2.2752451890209208E-3"/>
                  <c:y val="-5.90974004590442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DAD-4258-8D95-303444739DA4}"/>
                </c:ext>
              </c:extLst>
            </c:dLbl>
            <c:dLbl>
              <c:idx val="2"/>
              <c:layout>
                <c:manualLayout>
                  <c:x val="2.2680790624413273E-4"/>
                  <c:y val="-6.557184440152007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DAD-4258-8D95-303444739DA4}"/>
                </c:ext>
              </c:extLst>
            </c:dLbl>
            <c:dLbl>
              <c:idx val="3"/>
              <c:layout>
                <c:manualLayout>
                  <c:x val="-4.3238616249621983E-3"/>
                  <c:y val="-2.12477598010246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DAD-4258-8D95-303444739DA4}"/>
                </c:ext>
              </c:extLst>
            </c:dLbl>
            <c:dLbl>
              <c:idx val="4"/>
              <c:layout>
                <c:manualLayout>
                  <c:x val="-1.6684938640318464E-16"/>
                  <c:y val="-2.167428706650184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5,1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EDAD-4258-8D95-303444739DA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400" b="1"/>
                </a:pPr>
                <a:endParaRPr lang="ru-K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Лист4!$B$30:$F$30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Лист4!$B$31:$F$31</c:f>
              <c:numCache>
                <c:formatCode>_-* #,##0.0\ _₽_-;\-* #,##0.0\ _₽_-;_-* "-"?\ _₽_-;_-@_-</c:formatCode>
                <c:ptCount val="5"/>
                <c:pt idx="0">
                  <c:v>2.0713041259999998</c:v>
                </c:pt>
                <c:pt idx="1">
                  <c:v>2.3685075960000002</c:v>
                </c:pt>
                <c:pt idx="2">
                  <c:v>2.9365915309999999</c:v>
                </c:pt>
                <c:pt idx="3">
                  <c:v>4.2094966210000004</c:v>
                </c:pt>
                <c:pt idx="4">
                  <c:v>4.9840456710000005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DAD-4258-8D95-303444739DA4}"/>
            </c:ext>
          </c:extLst>
        </c:ser>
        <c:ser>
          <c:idx val="1"/>
          <c:order val="1"/>
          <c:tx>
            <c:strRef>
              <c:f>Лист4!$A$32</c:f>
              <c:strCache>
                <c:ptCount val="1"/>
                <c:pt idx="0">
                  <c:v>Частные средства</c:v>
                </c:pt>
              </c:strCache>
            </c:strRef>
          </c:tx>
          <c:spPr>
            <a:solidFill>
              <a:srgbClr val="1681C7"/>
            </a:solidFill>
            <a:ln w="12700" cap="flat" cmpd="sng" algn="ctr">
              <a:noFill/>
              <a:prstDash val="solid"/>
              <a:miter lim="800000"/>
            </a:ln>
            <a:effectLst/>
          </c:spPr>
          <c:invertIfNegative val="0"/>
          <c:dLbls>
            <c:dLbl>
              <c:idx val="0"/>
              <c:layout>
                <c:manualLayout>
                  <c:x val="-1.1695906432748565E-2"/>
                  <c:y val="7.812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DAD-4258-8D95-303444739DA4}"/>
                </c:ext>
              </c:extLst>
            </c:dLbl>
            <c:dLbl>
              <c:idx val="1"/>
              <c:layout>
                <c:manualLayout>
                  <c:x val="-8.771929824561403E-3"/>
                  <c:y val="-5.208333333333380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DAD-4258-8D95-303444739DA4}"/>
                </c:ext>
              </c:extLst>
            </c:dLbl>
            <c:dLbl>
              <c:idx val="2"/>
              <c:layout>
                <c:manualLayout>
                  <c:x val="-5.8479532163742687E-3"/>
                  <c:y val="-2.604166666666690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DAD-4258-8D95-303444739DA4}"/>
                </c:ext>
              </c:extLst>
            </c:dLbl>
            <c:dLbl>
              <c:idx val="3"/>
              <c:layout>
                <c:manualLayout>
                  <c:x val="-4.3859649122808091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DAD-4258-8D95-303444739DA4}"/>
                </c:ext>
              </c:extLst>
            </c:dLbl>
            <c:dLbl>
              <c:idx val="4"/>
              <c:layout>
                <c:manualLayout>
                  <c:x val="-1.023391812865497E-2"/>
                  <c:y val="7.8125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18,4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EDAD-4258-8D95-303444739DA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400" b="1"/>
                </a:pPr>
                <a:endParaRPr lang="ru-K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Лист4!$B$30:$F$30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Лист4!$B$32:$F$32</c:f>
              <c:numCache>
                <c:formatCode>_-* #,##0.0\ _₽_-;\-* #,##0.0\ _₽_-;_-* "-"?\ _₽_-;_-@_-</c:formatCode>
                <c:ptCount val="5"/>
                <c:pt idx="0">
                  <c:v>11.170929294</c:v>
                </c:pt>
                <c:pt idx="1">
                  <c:v>12.882596494000001</c:v>
                </c:pt>
                <c:pt idx="2">
                  <c:v>14.712721424000001</c:v>
                </c:pt>
                <c:pt idx="3">
                  <c:v>15.251836138</c:v>
                </c:pt>
                <c:pt idx="4">
                  <c:v>17.746579138000001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EDAD-4258-8D95-303444739D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2"/>
        <c:overlap val="-31"/>
        <c:axId val="137977344"/>
        <c:axId val="51917312"/>
      </c:barChart>
      <c:catAx>
        <c:axId val="137977344"/>
        <c:scaling>
          <c:orientation val="minMax"/>
        </c:scaling>
        <c:delete val="0"/>
        <c:axPos val="b"/>
        <c:numFmt formatCode="General" sourceLinked="1"/>
        <c:majorTickMark val="none"/>
        <c:minorTickMark val="out"/>
        <c:tickLblPos val="nextTo"/>
        <c:spPr>
          <a:noFill/>
          <a:ln w="9525" cap="flat" cmpd="sng" algn="ctr">
            <a:solidFill>
              <a:srgbClr val="4D4D4D"/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ru-KZ"/>
          </a:p>
        </c:txPr>
        <c:crossAx val="51917312"/>
        <c:crosses val="autoZero"/>
        <c:auto val="1"/>
        <c:lblAlgn val="ctr"/>
        <c:lblOffset val="100"/>
        <c:noMultiLvlLbl val="0"/>
      </c:catAx>
      <c:valAx>
        <c:axId val="51917312"/>
        <c:scaling>
          <c:orientation val="minMax"/>
          <c:min val="0"/>
        </c:scaling>
        <c:delete val="0"/>
        <c:axPos val="l"/>
        <c:numFmt formatCode="_-* #,##0.0\ _₽_-;\-* #,##0.0\ _₽_-;_-* &quot;-&quot;?\ _₽_-;_-@_-" sourceLinked="1"/>
        <c:majorTickMark val="none"/>
        <c:minorTickMark val="none"/>
        <c:tickLblPos val="none"/>
        <c:spPr>
          <a:ln>
            <a:solidFill>
              <a:sysClr val="window" lastClr="FFFFFF"/>
            </a:solidFill>
          </a:ln>
        </c:spPr>
        <c:crossAx val="137977344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12954563479370138"/>
          <c:y val="0.89507267374331456"/>
          <c:w val="0.77083609614587645"/>
          <c:h val="0.10001089331335541"/>
        </c:manualLayout>
      </c:layout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ru-K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 b="0">
          <a:solidFill>
            <a:srgbClr val="002060"/>
          </a:solidFill>
          <a:latin typeface="Cambria" pitchFamily="18" charset="0"/>
          <a:ea typeface="Cambria" pitchFamily="18" charset="0"/>
          <a:cs typeface="Times New Roman" panose="02020603050405020304" pitchFamily="18" charset="0"/>
        </a:defRPr>
      </a:pPr>
      <a:endParaRPr lang="ru-KZ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8588959184849161E-2"/>
          <c:y val="0.14555107522016586"/>
          <c:w val="0.94425245450369844"/>
          <c:h val="0.581897534649200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Лист1!$F$11</c:f>
              <c:strCache>
                <c:ptCount val="1"/>
                <c:pt idx="0">
                  <c:v>Негізгі капиталға инвестициялар, трлн теңге</c:v>
                </c:pt>
              </c:strCache>
            </c:strRef>
          </c:tx>
          <c:spPr>
            <a:solidFill>
              <a:srgbClr val="1681C7"/>
            </a:solidFill>
          </c:spPr>
          <c:invertIfNegative val="0"/>
          <c:dLbls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15,3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CE97-4946-9C16-344D3D866117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23,5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CE97-4946-9C16-344D3D86611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chemeClr val="bg1"/>
                    </a:solidFill>
                  </a:defRPr>
                </a:pPr>
                <a:endParaRPr lang="ru-K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Лист1!$G$10:$K$10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Лист1!$G$11:$K$11</c:f>
              <c:numCache>
                <c:formatCode>General</c:formatCode>
                <c:ptCount val="5"/>
                <c:pt idx="0">
                  <c:v>13.2</c:v>
                </c:pt>
                <c:pt idx="1">
                  <c:v>15.2</c:v>
                </c:pt>
                <c:pt idx="2">
                  <c:v>17.600000000000001</c:v>
                </c:pt>
                <c:pt idx="3">
                  <c:v>19.5</c:v>
                </c:pt>
                <c:pt idx="4">
                  <c:v>22.7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E97-4946-9C16-344D3D8661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6"/>
        <c:axId val="53652480"/>
        <c:axId val="194147392"/>
      </c:barChart>
      <c:lineChart>
        <c:grouping val="standard"/>
        <c:varyColors val="0"/>
        <c:ser>
          <c:idx val="1"/>
          <c:order val="1"/>
          <c:tx>
            <c:strRef>
              <c:f>Лист1!$F$12</c:f>
              <c:strCache>
                <c:ptCount val="1"/>
                <c:pt idx="0">
                  <c:v>Негізгі капиталға инвестициялардың нақты көлем индексі, %</c:v>
                </c:pt>
              </c:strCache>
            </c:strRef>
          </c:tx>
          <c:spPr>
            <a:ln w="1905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/>
          </c:spPr>
          <c:marker>
            <c:symbol val="circle"/>
            <c:size val="6"/>
            <c:spPr>
              <a:solidFill>
                <a:sysClr val="window" lastClr="FFFFFF">
                  <a:lumMod val="65000"/>
                </a:sysClr>
              </a:solidFill>
              <a:ln w="9525" cap="flat" cmpd="sng" algn="ctr">
                <a:solidFill>
                  <a:sysClr val="window" lastClr="FFFFFF">
                    <a:lumMod val="75000"/>
                  </a:sysClr>
                </a:solidFill>
                <a:prstDash val="solid"/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 sz="1200" b="1" dirty="0">
                        <a:solidFill>
                          <a:srgbClr val="002060"/>
                        </a:solidFill>
                      </a:rPr>
                      <a:t>103,7%</a:t>
                    </a:r>
                    <a:endParaRPr lang="en-US" dirty="0">
                      <a:solidFill>
                        <a:srgbClr val="002060"/>
                      </a:solidFill>
                    </a:endParaRP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CE97-4946-9C16-344D3D86611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200" b="1" dirty="0">
                        <a:solidFill>
                          <a:srgbClr val="002060"/>
                        </a:solidFill>
                      </a:rPr>
                      <a:t>109,2%</a:t>
                    </a:r>
                    <a:endParaRPr lang="en-US" dirty="0">
                      <a:solidFill>
                        <a:srgbClr val="002060"/>
                      </a:solidFill>
                    </a:endParaRP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CE97-4946-9C16-344D3D86611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1200" b="1">
                        <a:solidFill>
                          <a:srgbClr val="002060"/>
                        </a:solidFill>
                      </a:rPr>
                      <a:t>111,2%</a:t>
                    </a:r>
                    <a:endParaRPr lang="en-US">
                      <a:solidFill>
                        <a:srgbClr val="002060"/>
                      </a:solidFill>
                    </a:endParaRP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CE97-4946-9C16-344D3D866117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z="1200" b="1" dirty="0">
                        <a:solidFill>
                          <a:srgbClr val="002060"/>
                        </a:solidFill>
                      </a:rPr>
                      <a:t>108,0%</a:t>
                    </a:r>
                    <a:endParaRPr lang="en-US" dirty="0">
                      <a:solidFill>
                        <a:srgbClr val="002060"/>
                      </a:solidFill>
                    </a:endParaRP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CE97-4946-9C16-344D3D866117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sz="1200" b="1" dirty="0">
                        <a:solidFill>
                          <a:srgbClr val="002060"/>
                        </a:solidFill>
                      </a:rPr>
                      <a:t>116,7%</a:t>
                    </a:r>
                    <a:endParaRPr lang="en-US" dirty="0">
                      <a:solidFill>
                        <a:srgbClr val="002060"/>
                      </a:solidFill>
                    </a:endParaRP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CE97-4946-9C16-344D3D86611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0">
                    <a:solidFill>
                      <a:srgbClr val="002060"/>
                    </a:solidFill>
                  </a:defRPr>
                </a:pPr>
                <a:endParaRPr lang="ru-K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Лист1!$G$12:$K$12</c:f>
              <c:numCache>
                <c:formatCode>0.00%</c:formatCode>
                <c:ptCount val="5"/>
                <c:pt idx="0">
                  <c:v>1.0369999999999999</c:v>
                </c:pt>
                <c:pt idx="1">
                  <c:v>1.0920000000000001</c:v>
                </c:pt>
                <c:pt idx="2">
                  <c:v>1.1120000000000001</c:v>
                </c:pt>
                <c:pt idx="3">
                  <c:v>1.08</c:v>
                </c:pt>
                <c:pt idx="4">
                  <c:v>1.1299999999999999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8-CE97-4946-9C16-344D3D8661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777088"/>
        <c:axId val="194147968"/>
      </c:lineChart>
      <c:catAx>
        <c:axId val="536524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5875">
            <a:solidFill>
              <a:sysClr val="window" lastClr="FFFFFF">
                <a:lumMod val="65000"/>
              </a:sysClr>
            </a:solidFill>
          </a:ln>
        </c:spPr>
        <c:txPr>
          <a:bodyPr/>
          <a:lstStyle/>
          <a:p>
            <a:pPr>
              <a:defRPr sz="1400">
                <a:solidFill>
                  <a:srgbClr val="002060"/>
                </a:solidFill>
              </a:defRPr>
            </a:pPr>
            <a:endParaRPr lang="ru-KZ"/>
          </a:p>
        </c:txPr>
        <c:crossAx val="194147392"/>
        <c:crosses val="autoZero"/>
        <c:auto val="1"/>
        <c:lblAlgn val="ctr"/>
        <c:lblOffset val="100"/>
        <c:noMultiLvlLbl val="0"/>
      </c:catAx>
      <c:valAx>
        <c:axId val="194147392"/>
        <c:scaling>
          <c:orientation val="minMax"/>
          <c:max val="30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>
            <a:solidFill>
              <a:sysClr val="window" lastClr="FFFFFF"/>
            </a:solidFill>
          </a:ln>
        </c:spPr>
        <c:crossAx val="53652480"/>
        <c:crosses val="autoZero"/>
        <c:crossBetween val="between"/>
      </c:valAx>
      <c:valAx>
        <c:axId val="194147968"/>
        <c:scaling>
          <c:orientation val="minMax"/>
          <c:max val="1.2"/>
          <c:min val="0.8"/>
        </c:scaling>
        <c:delete val="0"/>
        <c:axPos val="r"/>
        <c:numFmt formatCode="0%" sourceLinked="0"/>
        <c:majorTickMark val="none"/>
        <c:minorTickMark val="none"/>
        <c:tickLblPos val="none"/>
        <c:spPr>
          <a:ln>
            <a:solidFill>
              <a:sysClr val="window" lastClr="FFFFFF"/>
            </a:solidFill>
          </a:ln>
        </c:spPr>
        <c:crossAx val="130777088"/>
        <c:crosses val="max"/>
        <c:crossBetween val="between"/>
      </c:valAx>
      <c:catAx>
        <c:axId val="130777088"/>
        <c:scaling>
          <c:orientation val="minMax"/>
        </c:scaling>
        <c:delete val="1"/>
        <c:axPos val="b"/>
        <c:majorTickMark val="out"/>
        <c:minorTickMark val="none"/>
        <c:tickLblPos val="nextTo"/>
        <c:crossAx val="194147968"/>
        <c:crossesAt val="80"/>
        <c:auto val="1"/>
        <c:lblAlgn val="ctr"/>
        <c:lblOffset val="100"/>
        <c:noMultiLvlLbl val="0"/>
      </c:catAx>
      <c:spPr>
        <a:noFill/>
        <a:ln>
          <a:noFill/>
        </a:ln>
      </c:spPr>
    </c:plotArea>
    <c:legend>
      <c:legendPos val="b"/>
      <c:layout>
        <c:manualLayout>
          <c:xMode val="edge"/>
          <c:yMode val="edge"/>
          <c:x val="0.10007505262104885"/>
          <c:y val="0.90015437852238223"/>
          <c:w val="0.7507643631733576"/>
          <c:h val="9.3677685154881313E-2"/>
        </c:manualLayout>
      </c:layout>
      <c:overlay val="0"/>
      <c:txPr>
        <a:bodyPr/>
        <a:lstStyle/>
        <a:p>
          <a:pPr>
            <a:defRPr sz="1400">
              <a:solidFill>
                <a:schemeClr val="tx1"/>
              </a:solidFill>
            </a:defRPr>
          </a:pPr>
          <a:endParaRPr lang="ru-KZ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>
          <a:solidFill>
            <a:schemeClr val="bg1">
              <a:lumMod val="50000"/>
            </a:schemeClr>
          </a:solidFill>
          <a:latin typeface="Cambria" panose="02040503050406030204" pitchFamily="18" charset="0"/>
          <a:ea typeface="Cambria" panose="02040503050406030204" pitchFamily="18" charset="0"/>
          <a:cs typeface="Times New Roman" pitchFamily="18" charset="0"/>
        </a:defRPr>
      </a:pPr>
      <a:endParaRPr lang="ru-KZ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581964551082069"/>
          <c:y val="4.0117773581615161E-2"/>
          <c:w val="0.69972936001023522"/>
          <c:h val="0.90640426995524348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Структура ИОК в 2025 году</c:v>
                </c:pt>
              </c:strCache>
            </c:strRef>
          </c:tx>
          <c:spPr>
            <a:solidFill>
              <a:srgbClr val="FFD54F"/>
            </a:solidFill>
          </c:spPr>
          <c:dPt>
            <c:idx val="0"/>
            <c:bubble3D val="0"/>
            <c:spPr>
              <a:solidFill>
                <a:srgbClr val="00B0F0"/>
              </a:solidFill>
              <a:ln w="9525" cap="flat" cmpd="sng" algn="ctr">
                <a:noFill/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6AB-4AE9-BD36-E51F2C52D0E2}"/>
              </c:ext>
            </c:extLst>
          </c:dPt>
          <c:dPt>
            <c:idx val="1"/>
            <c:bubble3D val="0"/>
            <c:spPr>
              <a:solidFill>
                <a:srgbClr val="0070C0"/>
              </a:solidFill>
              <a:ln w="9525" cap="flat" cmpd="sng" algn="ctr">
                <a:noFill/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6AB-4AE9-BD36-E51F2C52D0E2}"/>
              </c:ext>
            </c:extLst>
          </c:dPt>
          <c:dPt>
            <c:idx val="2"/>
            <c:bubble3D val="0"/>
            <c:spPr>
              <a:solidFill>
                <a:schemeClr val="bg1">
                  <a:lumMod val="85000"/>
                </a:schemeClr>
              </a:solidFill>
              <a:ln w="9525" cap="flat" cmpd="sng" algn="ctr">
                <a:noFill/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6AB-4AE9-BD36-E51F2C52D0E2}"/>
              </c:ext>
            </c:extLst>
          </c:dPt>
          <c:dLbls>
            <c:dLbl>
              <c:idx val="2"/>
              <c:tx>
                <c:rich>
                  <a:bodyPr/>
                  <a:lstStyle/>
                  <a:p>
                    <a:fld id="{8883BE2C-D4AB-4EC7-B453-1A59E9A396CC}" type="VALUE">
                      <a:rPr lang="en-US">
                        <a:solidFill>
                          <a:srgbClr val="002060"/>
                        </a:solidFill>
                      </a:rPr>
                      <a:pPr/>
                      <a:t>[ЗНАЧЕНИЕ]</a:t>
                    </a:fld>
                    <a:endParaRPr lang="ru-KZ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B6AB-4AE9-BD36-E51F2C52D0E2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1">
                    <a:solidFill>
                      <a:schemeClr val="bg1"/>
                    </a:solidFill>
                    <a:latin typeface="Cambria" pitchFamily="18" charset="0"/>
                    <a:ea typeface="Cambria" pitchFamily="18" charset="0"/>
                  </a:defRPr>
                </a:pPr>
                <a:endParaRPr lang="ru-K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Малые </c:v>
                </c:pt>
                <c:pt idx="1">
                  <c:v>Крупные</c:v>
                </c:pt>
                <c:pt idx="2">
                  <c:v>Средние</c:v>
                </c:pt>
              </c:strCache>
            </c:strRef>
          </c:cat>
          <c:val>
            <c:numRef>
              <c:f>Лист1!$B$2:$B$4</c:f>
              <c:numCache>
                <c:formatCode>0.00%</c:formatCode>
                <c:ptCount val="3"/>
                <c:pt idx="0">
                  <c:v>0.56100000000000005</c:v>
                </c:pt>
                <c:pt idx="1">
                  <c:v>0.314</c:v>
                </c:pt>
                <c:pt idx="2">
                  <c:v>0.126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6AB-4AE9-BD36-E51F2C52D0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</c:plotArea>
    <c:plotVisOnly val="1"/>
    <c:dispBlanksAs val="gap"/>
    <c:showDLblsOverMax val="0"/>
  </c:chart>
  <c:txPr>
    <a:bodyPr/>
    <a:lstStyle/>
    <a:p>
      <a:pPr>
        <a:defRPr sz="1400"/>
      </a:pPr>
      <a:endParaRPr lang="ru-KZ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846678001375996"/>
          <c:y val="2.8362101816494154E-2"/>
          <c:w val="0.56456187004314673"/>
          <c:h val="0.94327579636701164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1681C7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defRPr>
                </a:pPr>
                <a:endParaRPr lang="ru-K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Лист1!$I$5:$I$24</c:f>
              <c:strCache>
                <c:ptCount val="20"/>
                <c:pt idx="0">
                  <c:v>Астана қ.</c:v>
                </c:pt>
                <c:pt idx="1">
                  <c:v>Алматы қ.</c:v>
                </c:pt>
                <c:pt idx="2">
                  <c:v>Шымкент қ.</c:v>
                </c:pt>
                <c:pt idx="3">
                  <c:v>Алматы облысы</c:v>
                </c:pt>
                <c:pt idx="4">
                  <c:v>Батыс Қазақстан облысы</c:v>
                </c:pt>
                <c:pt idx="5">
                  <c:v>Жетісу облысы</c:v>
                </c:pt>
                <c:pt idx="6">
                  <c:v>Маңғыстау облысы</c:v>
                </c:pt>
                <c:pt idx="7">
                  <c:v>Солтүстік Қазақстан облысы</c:v>
                </c:pt>
                <c:pt idx="8">
                  <c:v>Ақмола облысы</c:v>
                </c:pt>
                <c:pt idx="9">
                  <c:v>Түркістан облысы</c:v>
                </c:pt>
                <c:pt idx="10">
                  <c:v>Қостанай облысы</c:v>
                </c:pt>
                <c:pt idx="11">
                  <c:v>Жамбыл облысы</c:v>
                </c:pt>
                <c:pt idx="12">
                  <c:v>Ақтөбе облысы</c:v>
                </c:pt>
                <c:pt idx="13">
                  <c:v>Шығыс Қазақстан облысы</c:v>
                </c:pt>
                <c:pt idx="14">
                  <c:v>Қызылорда облысы</c:v>
                </c:pt>
                <c:pt idx="15">
                  <c:v>Павлодар облысы</c:v>
                </c:pt>
                <c:pt idx="16">
                  <c:v>Қарағанды облысы</c:v>
                </c:pt>
                <c:pt idx="17">
                  <c:v>Атырау облысы</c:v>
                </c:pt>
                <c:pt idx="18">
                  <c:v>Абай облысы</c:v>
                </c:pt>
                <c:pt idx="19">
                  <c:v>Ұлытау облысы</c:v>
                </c:pt>
              </c:strCache>
            </c:strRef>
          </c:cat>
          <c:val>
            <c:numRef>
              <c:f>Лист1!$J$5:$J$24</c:f>
              <c:numCache>
                <c:formatCode>0.0</c:formatCode>
                <c:ptCount val="20"/>
                <c:pt idx="0">
                  <c:v>65.88263272609727</c:v>
                </c:pt>
                <c:pt idx="1">
                  <c:v>59.77133415470216</c:v>
                </c:pt>
                <c:pt idx="2">
                  <c:v>55.958174900809446</c:v>
                </c:pt>
                <c:pt idx="3">
                  <c:v>47.451854079056176</c:v>
                </c:pt>
                <c:pt idx="4">
                  <c:v>36.143689140037026</c:v>
                </c:pt>
                <c:pt idx="5">
                  <c:v>34.671587318620048</c:v>
                </c:pt>
                <c:pt idx="6">
                  <c:v>32.805372463260376</c:v>
                </c:pt>
                <c:pt idx="7">
                  <c:v>32.739277812583424</c:v>
                </c:pt>
                <c:pt idx="8">
                  <c:v>32.410624575332378</c:v>
                </c:pt>
                <c:pt idx="9">
                  <c:v>31.464264294157275</c:v>
                </c:pt>
                <c:pt idx="10">
                  <c:v>30.909888880420961</c:v>
                </c:pt>
                <c:pt idx="11">
                  <c:v>29.072499010408006</c:v>
                </c:pt>
                <c:pt idx="12">
                  <c:v>28.518295838539192</c:v>
                </c:pt>
                <c:pt idx="13">
                  <c:v>25.865727039261696</c:v>
                </c:pt>
                <c:pt idx="14">
                  <c:v>24.747451606420896</c:v>
                </c:pt>
                <c:pt idx="15">
                  <c:v>23.48078152949585</c:v>
                </c:pt>
                <c:pt idx="16">
                  <c:v>23.150728463651792</c:v>
                </c:pt>
                <c:pt idx="17">
                  <c:v>21.871493775419033</c:v>
                </c:pt>
                <c:pt idx="18">
                  <c:v>19.81821545163751</c:v>
                </c:pt>
                <c:pt idx="19">
                  <c:v>7.757179621765971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9D-4FEF-BAD1-1A31934EB8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81436064"/>
        <c:axId val="681443624"/>
      </c:barChart>
      <c:catAx>
        <c:axId val="68143606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defRPr>
            </a:pPr>
            <a:endParaRPr lang="ru-KZ"/>
          </a:p>
        </c:txPr>
        <c:crossAx val="681443624"/>
        <c:crosses val="autoZero"/>
        <c:auto val="1"/>
        <c:lblAlgn val="ctr"/>
        <c:lblOffset val="100"/>
        <c:noMultiLvlLbl val="0"/>
      </c:catAx>
      <c:valAx>
        <c:axId val="681443624"/>
        <c:scaling>
          <c:orientation val="minMax"/>
        </c:scaling>
        <c:delete val="1"/>
        <c:axPos val="t"/>
        <c:numFmt formatCode="0.0" sourceLinked="1"/>
        <c:majorTickMark val="none"/>
        <c:minorTickMark val="none"/>
        <c:tickLblPos val="nextTo"/>
        <c:crossAx val="6814360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latin typeface="Cambria" panose="02040503050406030204" pitchFamily="18" charset="0"/>
          <a:ea typeface="Cambria" panose="02040503050406030204" pitchFamily="18" charset="0"/>
        </a:defRPr>
      </a:pPr>
      <a:endParaRPr lang="ru-KZ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134441528142315E-2"/>
          <c:y val="0.15075859435418398"/>
          <c:w val="0.92587944736074657"/>
          <c:h val="0.610418959724544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Малые и средние</c:v>
                </c:pt>
              </c:strCache>
            </c:strRef>
          </c:tx>
          <c:spPr>
            <a:ln w="50800">
              <a:solidFill>
                <a:srgbClr val="0070C0"/>
              </a:solidFill>
            </a:ln>
            <a:effectLst/>
          </c:spPr>
          <c:marker>
            <c:symbol val="square"/>
            <c:size val="8"/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</c:spPr>
          </c:marker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>
                    <a:solidFill>
                      <a:srgbClr val="0050A6"/>
                    </a:solidFill>
                    <a:latin typeface="Cambria" panose="02040503050406030204" pitchFamily="18" charset="0"/>
                    <a:ea typeface="Cambria" panose="02040503050406030204" pitchFamily="18" charset="0"/>
                  </a:defRPr>
                </a:pPr>
                <a:endParaRPr lang="ru-K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33.5</c:v>
                </c:pt>
                <c:pt idx="1">
                  <c:v>35.1</c:v>
                </c:pt>
                <c:pt idx="2">
                  <c:v>36.9</c:v>
                </c:pt>
                <c:pt idx="3">
                  <c:v>38.9</c:v>
                </c:pt>
                <c:pt idx="4">
                  <c:v>40.9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D4D8-4A90-A471-84C18BE00AB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55591040"/>
        <c:axId val="155593728"/>
      </c:lineChart>
      <c:catAx>
        <c:axId val="1555910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pPr>
            <a:endParaRPr lang="ru-KZ"/>
          </a:p>
        </c:txPr>
        <c:crossAx val="155593728"/>
        <c:crosses val="autoZero"/>
        <c:auto val="1"/>
        <c:lblAlgn val="ctr"/>
        <c:lblOffset val="100"/>
        <c:noMultiLvlLbl val="1"/>
      </c:catAx>
      <c:valAx>
        <c:axId val="155593728"/>
        <c:scaling>
          <c:orientation val="minMax"/>
          <c:min val="30"/>
        </c:scaling>
        <c:delete val="1"/>
        <c:axPos val="l"/>
        <c:numFmt formatCode="General" sourceLinked="0"/>
        <c:majorTickMark val="out"/>
        <c:minorTickMark val="none"/>
        <c:tickLblPos val="nextTo"/>
        <c:crossAx val="1555910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txPr>
    <a:bodyPr/>
    <a:lstStyle/>
    <a:p>
      <a:pPr>
        <a:defRPr sz="1200">
          <a:solidFill>
            <a:schemeClr val="bg1">
              <a:lumMod val="50000"/>
            </a:schemeClr>
          </a:solidFill>
        </a:defRPr>
      </a:pPr>
      <a:endParaRPr lang="ru-KZ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Лист1!$D$4</c:f>
              <c:strCache>
                <c:ptCount val="1"/>
                <c:pt idx="0">
                  <c:v>Өңдеу өнеркәсібі экспортының үлесі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defRPr>
                </a:pPr>
                <a:endParaRPr lang="ru-K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Лист1!$E$1:$I$1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Лист1!$E$4:$I$4</c:f>
              <c:numCache>
                <c:formatCode>0.0</c:formatCode>
                <c:ptCount val="5"/>
                <c:pt idx="0">
                  <c:v>33.001658374792704</c:v>
                </c:pt>
                <c:pt idx="1">
                  <c:v>31.678486997635936</c:v>
                </c:pt>
                <c:pt idx="2">
                  <c:v>32.490518331226298</c:v>
                </c:pt>
                <c:pt idx="3">
                  <c:v>35.250917992656056</c:v>
                </c:pt>
                <c:pt idx="4">
                  <c:v>36.363636363636367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FE-4B94-A706-1C8D6E0D9B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06882496"/>
        <c:axId val="706887176"/>
      </c:barChart>
      <c:catAx>
        <c:axId val="706882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defRPr>
            </a:pPr>
            <a:endParaRPr lang="ru-KZ"/>
          </a:p>
        </c:txPr>
        <c:crossAx val="706887176"/>
        <c:crosses val="autoZero"/>
        <c:auto val="1"/>
        <c:lblAlgn val="ctr"/>
        <c:lblOffset val="100"/>
        <c:noMultiLvlLbl val="0"/>
      </c:catAx>
      <c:valAx>
        <c:axId val="706887176"/>
        <c:scaling>
          <c:orientation val="minMax"/>
        </c:scaling>
        <c:delete val="1"/>
        <c:axPos val="l"/>
        <c:numFmt formatCode="0.0" sourceLinked="1"/>
        <c:majorTickMark val="none"/>
        <c:minorTickMark val="none"/>
        <c:tickLblPos val="nextTo"/>
        <c:crossAx val="7068824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KZ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435443368874665"/>
          <c:y val="0"/>
          <c:w val="0.55871567990620896"/>
          <c:h val="0.76606692739453786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7E4-4E33-9371-AFD1954CB59E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7E4-4E33-9371-AFD1954CB59E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7E4-4E33-9371-AFD1954CB59E}"/>
              </c:ext>
            </c:extLst>
          </c:dPt>
          <c:dPt>
            <c:idx val="3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7E4-4E33-9371-AFD1954CB59E}"/>
              </c:ext>
            </c:extLst>
          </c:dPt>
          <c:dPt>
            <c:idx val="4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7E4-4E33-9371-AFD1954CB59E}"/>
              </c:ext>
            </c:extLst>
          </c:dPt>
          <c:dLbls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9,0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A7E4-4E33-9371-AFD1954CB59E}"/>
                </c:ext>
              </c:extLst>
            </c:dLbl>
            <c:dLbl>
              <c:idx val="3"/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400" b="1" i="0" u="none" strike="noStrike" kern="1200" baseline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defRPr>
                    </a:pPr>
                    <a:r>
                      <a:rPr lang="en-US" dirty="0"/>
                      <a:t>18,7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defRPr>
                  </a:pPr>
                  <a:endParaRPr lang="ru-K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A7E4-4E33-9371-AFD1954CB59E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35,2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A7E4-4E33-9371-AFD1954CB59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defRPr>
                </a:pPr>
                <a:endParaRPr lang="ru-K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Лист1!$E$22:$E$26</c:f>
              <c:strCache>
                <c:ptCount val="5"/>
                <c:pt idx="0">
                  <c:v>Батыс </c:v>
                </c:pt>
                <c:pt idx="1">
                  <c:v>Оңтүстік</c:v>
                </c:pt>
                <c:pt idx="2">
                  <c:v>Солтүстік</c:v>
                </c:pt>
                <c:pt idx="3">
                  <c:v>Орталық-Шығыс</c:v>
                </c:pt>
                <c:pt idx="4">
                  <c:v>Ірі агломерациялар</c:v>
                </c:pt>
              </c:strCache>
            </c:strRef>
          </c:cat>
          <c:val>
            <c:numRef>
              <c:f>Лист1!$F$22:$F$26</c:f>
              <c:numCache>
                <c:formatCode>General</c:formatCode>
                <c:ptCount val="5"/>
                <c:pt idx="0">
                  <c:v>22.5</c:v>
                </c:pt>
                <c:pt idx="1">
                  <c:v>14.5</c:v>
                </c:pt>
                <c:pt idx="2">
                  <c:v>8.9</c:v>
                </c:pt>
                <c:pt idx="3">
                  <c:v>18.8</c:v>
                </c:pt>
                <c:pt idx="4">
                  <c:v>35.299999999999997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7E4-4E33-9371-AFD1954CB5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34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3481636561177564E-2"/>
          <c:y val="0.78485877602357146"/>
          <c:w val="0.97549523984342834"/>
          <c:h val="0.1944502598182290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+mn-cs"/>
            </a:defRPr>
          </a:pPr>
          <a:endParaRPr lang="ru-K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50">
          <a:latin typeface="Cambria" panose="02040503050406030204" pitchFamily="18" charset="0"/>
          <a:ea typeface="Cambria" panose="02040503050406030204" pitchFamily="18" charset="0"/>
        </a:defRPr>
      </a:pPr>
      <a:endParaRPr lang="ru-KZ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Лист1!$E$3:$E$16</cx:f>
        <cx:lvl ptCount="14">
          <cx:pt idx="0">Табиғи уран</cx:pt>
          <cx:pt idx="1">Мыс катодтары</cx:pt>
          <cx:pt idx="2">Феррохром</cx:pt>
          <cx:pt idx="3">Күміс</cx:pt>
          <cx:pt idx="4">Жылу бөлетін элементтер</cx:pt>
          <cx:pt idx="5">Мырыш</cx:pt>
          <cx:pt idx="6">Өзге дистилляттар</cx:pt>
          <cx:pt idx="7">Жануарларға арналған өзге өнімдер</cx:pt>
          <cx:pt idx="8">Алтын</cx:pt>
          <cx:pt idx="9">Тазартылған мыс</cx:pt>
          <cx:pt idx="10">Алюминий</cx:pt>
          <cx:pt idx="11">Күнбағыс майы</cx:pt>
          <cx:pt idx="12">Бидай ұны</cx:pt>
          <cx:pt idx="13">Алюминий оксиді</cx:pt>
        </cx:lvl>
      </cx:strDim>
      <cx:numDim type="size">
        <cx:f>Лист1!$F$3:$F$16</cx:f>
        <cx:lvl ptCount="14" formatCode="# ##0,00">
          <cx:pt idx="0">4184.6999999999998</cx:pt>
          <cx:pt idx="1">3595.1999999999998</cx:pt>
          <cx:pt idx="2">1648</cx:pt>
          <cx:pt idx="3">741</cx:pt>
          <cx:pt idx="4">645.39999999999998</cx:pt>
          <cx:pt idx="5">619.10000000000002</cx:pt>
          <cx:pt idx="6">616.29999999999995</cx:pt>
          <cx:pt idx="7">613.70000000000005</cx:pt>
          <cx:pt idx="8">612</cx:pt>
          <cx:pt idx="9">517.70000000000005</cx:pt>
          <cx:pt idx="10">516.60000000000002</cx:pt>
          <cx:pt idx="11">508.89999999999998</cx:pt>
          <cx:pt idx="12">508.80000000000001</cx:pt>
          <cx:pt idx="13">427.10000000000002</cx:pt>
        </cx:lvl>
      </cx:numDim>
    </cx:data>
  </cx:chartData>
  <cx:chart>
    <cx:plotArea>
      <cx:plotAreaRegion>
        <cx:series layoutId="treemap" uniqueId="{00000000-8C15-44A7-9F9E-BCD5C3D0E80B}">
          <cx:dataLabels pos="inEnd">
            <cx:txPr>
              <a:bodyPr vertOverflow="overflow" horzOverflow="overflow" wrap="square" lIns="0" tIns="0" rIns="0" bIns="0"/>
              <a:lstStyle/>
              <a:p>
                <a:pPr algn="ctr" rtl="0">
                  <a:defRPr sz="1000" b="0" i="0">
                    <a:solidFill>
                      <a:srgbClr val="FFFFFF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mbria" panose="02040503050406030204" pitchFamily="18" charset="0"/>
                  </a:defRPr>
                </a:pPr>
                <a:endParaRPr lang="ru-KZ" sz="100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cx:txPr>
            <cx:visibility seriesName="0" categoryName="1" value="1"/>
            <cx:separator>
</cx:separator>
            <cx:dataLabel idx="13">
              <cx:txPr>
                <a:bodyPr vertOverflow="overflow" horzOverflow="overflow" wrap="square" lIns="0" tIns="0" rIns="0" bIns="0"/>
                <a:lstStyle/>
                <a:p>
                  <a:pPr algn="ctr" rtl="0">
                    <a:defRPr sz="800"/>
                  </a:pPr>
                  <a:r>
                    <a:rPr lang="ru-KZ" sz="800">
                      <a:latin typeface="Cambria" panose="02040503050406030204" pitchFamily="18" charset="0"/>
                      <a:ea typeface="Cambria" panose="02040503050406030204" pitchFamily="18" charset="0"/>
                    </a:rPr>
                    <a:t>Алюминий оксиді
 427,10</a:t>
                  </a:r>
                </a:p>
              </cx:txPr>
            </cx:dataLabel>
          </cx:dataLabels>
          <cx:dataId val="0"/>
          <cx:layoutPr>
            <cx:parentLabelLayout val="overlapping"/>
          </cx:layoutPr>
        </cx:series>
      </cx:plotAreaRegion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410">
  <cs:axisTitle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bg1">
          <a:lumMod val="65000"/>
        </a:schemeClr>
      </a:solidFill>
      <a:ln w="19050">
        <a:solidFill>
          <a:schemeClr val="bg1"/>
        </a:solidFill>
      </a:ln>
    </cs:spPr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lt1"/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9941C845-58AF-0C13-42D3-AC8565C25D3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DD07E39-D576-BA5D-8A68-51321A862C4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B16133-7C02-4CAF-B05A-0F916F92665E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3A5399A-57B5-B6A2-E54C-94C6A2B323E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D0D54ED-D08F-EA06-4C0B-B26177A9D6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3E565-0DC7-4249-B856-1F421F56D8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2410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4A0982-6EA5-4668-9C22-7655C51D7E0F}" type="datetimeFigureOut">
              <a:rPr lang="ru-KZ" smtClean="0"/>
              <a:t>21.08.2026</a:t>
            </a:fld>
            <a:endParaRPr lang="ru-K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K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ABD70E-92F7-41AD-A8CF-681CA9157865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464696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3962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ABD70E-92F7-41AD-A8CF-681CA9157865}" type="slidenum">
              <a:rPr lang="ru-KZ" smtClean="0"/>
              <a:t>3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2217162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ABD70E-92F7-41AD-A8CF-681CA9157865}" type="slidenum">
              <a:rPr lang="x-none" smtClean="0"/>
              <a:t>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13042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ABD70E-92F7-41AD-A8CF-681CA9157865}" type="slidenum">
              <a:rPr lang="x-none" smtClean="0"/>
              <a:t>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612871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23E9A1-6330-8902-36F8-FE3DFD4343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22BE114A-DC83-19AF-D18C-FE2C4A0FFF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A24B1656-DBB8-8455-CB2F-C581D68536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FCC43F8-51CE-AEDD-92D0-024EF35CB4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ABD70E-92F7-41AD-A8CF-681CA9157865}" type="slidenum">
              <a:rPr lang="x-none" smtClean="0"/>
              <a:t>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10019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5922D3-A1A7-48DE-D25C-3E21E3056A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Негізгі тақырып үлгісі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78470B1-6A24-7F0C-86BC-BB07AE149C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Негізгі тақырыпша үлгісі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FC6910-E995-B0CB-19E7-3F720F4D7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AD8B4-1430-46EE-94D3-815E93B90760}" type="datetime1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BB9CFD-4A73-D02F-7AC9-4F1DF60FE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8C5B9D0-6ADB-3BBF-78F2-EDE004284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3212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509F81-F91E-EE4C-EF47-50A8FD561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Негізгі тақырып үлгісі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6CC7FFF-A711-39CF-456D-63B40F6AB6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Негізгі мәтін үлгісі</a:t>
            </a:r>
          </a:p>
          <a:p>
            <a:pPr lvl="1"/>
            <a:r>
              <a:rPr lang="ru-RU"/>
              <a:t>Екінші деңгей</a:t>
            </a:r>
          </a:p>
          <a:p>
            <a:pPr lvl="2"/>
            <a:r>
              <a:rPr lang="ru-RU"/>
              <a:t>Үшінші деңгей</a:t>
            </a:r>
          </a:p>
          <a:p>
            <a:pPr lvl="3"/>
            <a:r>
              <a:rPr lang="ru-RU"/>
              <a:t>Төртінші деңгей</a:t>
            </a:r>
          </a:p>
          <a:p>
            <a:pPr lvl="4"/>
            <a:r>
              <a:rPr lang="ru-RU"/>
              <a:t>Бесінші деңгей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716F92-E64E-7823-5034-EF228971C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4116-3CE7-477E-89EB-2F7A2EBF183C}" type="datetime1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4C2F05-26BB-46CD-CBBC-06FCA9F2F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A82831-7C65-6826-2AD1-4AABF2408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336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EA9FA89-3412-AAE1-3C8C-D68C757602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Негізгі тақырып үлгісі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931B1D1-634F-9587-6723-36A53DF2E3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Негізгі мәтін үлгісі</a:t>
            </a:r>
          </a:p>
          <a:p>
            <a:pPr lvl="1"/>
            <a:r>
              <a:rPr lang="ru-RU"/>
              <a:t>Екінші деңгей</a:t>
            </a:r>
          </a:p>
          <a:p>
            <a:pPr lvl="2"/>
            <a:r>
              <a:rPr lang="ru-RU"/>
              <a:t>Үшінші деңгей</a:t>
            </a:r>
          </a:p>
          <a:p>
            <a:pPr lvl="3"/>
            <a:r>
              <a:rPr lang="ru-RU"/>
              <a:t>Төртінші деңгей</a:t>
            </a:r>
          </a:p>
          <a:p>
            <a:pPr lvl="4"/>
            <a:r>
              <a:rPr lang="ru-RU"/>
              <a:t>Бесінші деңгей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289126-DEBE-1AF6-75DF-578891198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EBEC0-FE76-4DA0-88A3-6F12F545A64D}" type="datetime1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97ED362-E24F-D5CD-F592-E90B130BB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818286-5C7F-EC4B-FFFB-9E7A97BEA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34547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rgbClr val="12315B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6A15B-7B58-4DBC-9189-BE96BA564CFD}" type="datetime1">
              <a:rPr lang="ru-RU" smtClean="0"/>
              <a:t>21.08.2026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235229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1231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FCAF6D-62DF-4663-8BD3-2D4598914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Негізгі тақырып үлгісі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E9A685-09B5-4019-552C-4EA278F1B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Негізгі мәтін үлгісі</a:t>
            </a:r>
          </a:p>
          <a:p>
            <a:pPr lvl="1"/>
            <a:r>
              <a:rPr lang="ru-RU"/>
              <a:t>Екінші деңгей</a:t>
            </a:r>
          </a:p>
          <a:p>
            <a:pPr lvl="2"/>
            <a:r>
              <a:rPr lang="ru-RU"/>
              <a:t>Үшінші деңгей</a:t>
            </a:r>
          </a:p>
          <a:p>
            <a:pPr lvl="3"/>
            <a:r>
              <a:rPr lang="ru-RU"/>
              <a:t>Төртінші деңгей</a:t>
            </a:r>
          </a:p>
          <a:p>
            <a:pPr lvl="4"/>
            <a:r>
              <a:rPr lang="ru-RU"/>
              <a:t>Бесінші деңгей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BF1824-EA56-33F7-9A5D-F778197CC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A69F6-57A0-4862-BB14-F0680B49EDF4}" type="datetime1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ACDC800-4498-EBE8-CE94-318947940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6F6924-EA66-0487-6055-BB4C7436C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342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3A8D19-EE40-AC12-511A-87AFE7394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Негізгі тақырып үлгісі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6AFF868-29EE-8FA6-7A6F-D55DCC209B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Негізгі мәтін үлгісі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C8F134F-35EE-8602-64E2-E096AEDB0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78419-BEBB-408A-B7A3-B815342F600B}" type="datetime1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CEA65BD-221B-9B7C-4D51-BFDE64892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FADCE1-F714-3B47-27CC-6B4710363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672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A37F62-14CD-A3EE-3A6F-BC7E709E9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Негізгі тақырып үлгісі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7FFD501-103A-D86E-E2F1-EA1F08CC74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Негізгі мәтін үлгісі</a:t>
            </a:r>
          </a:p>
          <a:p>
            <a:pPr lvl="1"/>
            <a:r>
              <a:rPr lang="ru-RU"/>
              <a:t>Екінші деңгей</a:t>
            </a:r>
          </a:p>
          <a:p>
            <a:pPr lvl="2"/>
            <a:r>
              <a:rPr lang="ru-RU"/>
              <a:t>Үшінші деңгей</a:t>
            </a:r>
          </a:p>
          <a:p>
            <a:pPr lvl="3"/>
            <a:r>
              <a:rPr lang="ru-RU"/>
              <a:t>Төртінші деңгей</a:t>
            </a:r>
          </a:p>
          <a:p>
            <a:pPr lvl="4"/>
            <a:r>
              <a:rPr lang="ru-RU"/>
              <a:t>Бесінші деңгей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4E9BC2C-5CFD-7D4B-2A47-50B2ACF316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Негізгі мәтін үлгісі</a:t>
            </a:r>
          </a:p>
          <a:p>
            <a:pPr lvl="1"/>
            <a:r>
              <a:rPr lang="ru-RU"/>
              <a:t>Екінші деңгей</a:t>
            </a:r>
          </a:p>
          <a:p>
            <a:pPr lvl="2"/>
            <a:r>
              <a:rPr lang="ru-RU"/>
              <a:t>Үшінші деңгей</a:t>
            </a:r>
          </a:p>
          <a:p>
            <a:pPr lvl="3"/>
            <a:r>
              <a:rPr lang="ru-RU"/>
              <a:t>Төртінші деңгей</a:t>
            </a:r>
          </a:p>
          <a:p>
            <a:pPr lvl="4"/>
            <a:r>
              <a:rPr lang="ru-RU"/>
              <a:t>Бесінші деңгей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C53A2CE-C92A-4D8D-3D4F-CAB82563B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D429-1BB6-455F-B4D5-F720285DD95C}" type="datetime1">
              <a:rPr lang="ru-RU" smtClean="0"/>
              <a:t>21.08.2026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4B63937-B0E2-CE6A-7F4E-9C1AD2A03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A82A654-1166-04D4-2630-EFB0DA413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997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CCD847-01BC-4BF9-3B57-BBCFC86F9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Негізгі тақырып үлгісі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96AA499-9F1D-2F9A-5C16-516A3E44F1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Негізгі мәтін үлгісі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91949B3-36A4-4332-B3B0-83049B03FF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Негізгі мәтін үлгісі</a:t>
            </a:r>
          </a:p>
          <a:p>
            <a:pPr lvl="1"/>
            <a:r>
              <a:rPr lang="ru-RU"/>
              <a:t>Екінші деңгей</a:t>
            </a:r>
          </a:p>
          <a:p>
            <a:pPr lvl="2"/>
            <a:r>
              <a:rPr lang="ru-RU"/>
              <a:t>Үшінші деңгей</a:t>
            </a:r>
          </a:p>
          <a:p>
            <a:pPr lvl="3"/>
            <a:r>
              <a:rPr lang="ru-RU"/>
              <a:t>Төртінші деңгей</a:t>
            </a:r>
          </a:p>
          <a:p>
            <a:pPr lvl="4"/>
            <a:r>
              <a:rPr lang="ru-RU"/>
              <a:t>Бесінші деңгей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97C1C92-6378-F46C-2088-4450960A73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Негізгі мәтін үлгісі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991DCD6-8C22-92C1-927C-4ED89053FC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Негізгі мәтін үлгісі</a:t>
            </a:r>
          </a:p>
          <a:p>
            <a:pPr lvl="1"/>
            <a:r>
              <a:rPr lang="ru-RU"/>
              <a:t>Екінші деңгей</a:t>
            </a:r>
          </a:p>
          <a:p>
            <a:pPr lvl="2"/>
            <a:r>
              <a:rPr lang="ru-RU"/>
              <a:t>Үшінші деңгей</a:t>
            </a:r>
          </a:p>
          <a:p>
            <a:pPr lvl="3"/>
            <a:r>
              <a:rPr lang="ru-RU"/>
              <a:t>Төртінші деңгей</a:t>
            </a:r>
          </a:p>
          <a:p>
            <a:pPr lvl="4"/>
            <a:r>
              <a:rPr lang="ru-RU"/>
              <a:t>Бесінші деңгей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758B7B9-4D5C-DCB8-8FF1-1787BBDB9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B3560-E597-41F4-AC7F-8ED4D49428E6}" type="datetime1">
              <a:rPr lang="ru-RU" smtClean="0"/>
              <a:t>21.08.2026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3E50362-5144-5A54-6B72-75D879D75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6A069CD-8550-9542-FAE8-20ED0106E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1336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ECFBD7-56ED-EB0F-2E59-1693B2C06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Негізгі тақырып үлгісі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F52E173-6708-7B92-2D4A-99D9DA7FC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C6E28-2AAD-4C59-B16C-54FF5B7CED27}" type="datetime1">
              <a:rPr lang="ru-RU" smtClean="0"/>
              <a:t>21.08.2026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7335CA9-0C53-BBD6-D42C-AD5EA58FE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AEB139C-0D7E-1F30-0E60-56C3A82D1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751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DBBFD53-C4BC-AB99-0E93-4FB056CDA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CDCC4-40E0-48A1-BD2D-31164B231BE5}" type="datetime1">
              <a:rPr lang="ru-RU" smtClean="0"/>
              <a:t>21.08.2026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AE89F1F-EDAA-8918-C4FD-6449E7DF5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3AE12B3-CCA7-BA15-9927-4A8FAF249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282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66D755-F1E2-60AB-5618-299FB9480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Негізгі тақырып үлгісі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2337AA-8222-7401-0589-88135029D7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Негізгі мәтін үлгісі</a:t>
            </a:r>
          </a:p>
          <a:p>
            <a:pPr lvl="1"/>
            <a:r>
              <a:rPr lang="ru-RU"/>
              <a:t>Екінші деңгей</a:t>
            </a:r>
          </a:p>
          <a:p>
            <a:pPr lvl="2"/>
            <a:r>
              <a:rPr lang="ru-RU"/>
              <a:t>Үшінші деңгей</a:t>
            </a:r>
          </a:p>
          <a:p>
            <a:pPr lvl="3"/>
            <a:r>
              <a:rPr lang="ru-RU"/>
              <a:t>Төртінші деңгей</a:t>
            </a:r>
          </a:p>
          <a:p>
            <a:pPr lvl="4"/>
            <a:r>
              <a:rPr lang="ru-RU"/>
              <a:t>Бесінші деңгей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59BE450-6E44-C110-E6D6-A06C5D8AC5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Негізгі мәтін үлгісі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CABCC0-121A-4BCE-1942-DB9C44AA7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A5044-04EA-4494-B0D9-01014059C84E}" type="datetime1">
              <a:rPr lang="ru-RU" smtClean="0"/>
              <a:t>21.08.2026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A55945E-3F4C-9852-8CBD-2859426EE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799E9C2-79BB-199D-4006-03065A9EF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7628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A7B5EC-48D8-A723-3747-12E5B7B13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Негізгі тақырып үлгісі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CB45A8F-7278-F296-8D19-0DDFC20D9F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28B36CB-B218-A1E0-14C9-A5DC33C157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Негізгі мәтін үлгісі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0492601-8A6C-F0D6-B194-77B43AD58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6522-B8E2-4821-8A69-8E2761123864}" type="datetime1">
              <a:rPr lang="ru-RU" smtClean="0"/>
              <a:t>21.08.2026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CA27843-0403-9B64-C8FA-A1624FC4D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13D3292-9389-78B8-EE71-DC3A6FF3A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417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64A6BC-3D4B-8578-83C7-5925BCF6C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Негізгі тақырып үлгісі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0D0CA88-5864-6BC3-CE81-0CF02133C1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Негізгі мәтін үлгісі</a:t>
            </a:r>
          </a:p>
          <a:p>
            <a:pPr lvl="1"/>
            <a:r>
              <a:rPr lang="ru-RU"/>
              <a:t>Екінші деңгей</a:t>
            </a:r>
          </a:p>
          <a:p>
            <a:pPr lvl="2"/>
            <a:r>
              <a:rPr lang="ru-RU"/>
              <a:t>Үшінші деңгей</a:t>
            </a:r>
          </a:p>
          <a:p>
            <a:pPr lvl="3"/>
            <a:r>
              <a:rPr lang="ru-RU"/>
              <a:t>Төртінші деңгей</a:t>
            </a:r>
          </a:p>
          <a:p>
            <a:pPr lvl="4"/>
            <a:r>
              <a:rPr lang="ru-RU"/>
              <a:t>Бесінші деңгей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762E60F-E874-A647-2F80-D861495D7F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DBC258-3B12-43B5-A7F4-76AB5BD5319C}" type="datetime1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9CBDBD2-F5D5-E8EB-9823-DECF338DA4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6881B7-3839-4FAC-34AB-EADF6B01E8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07E19B-AB40-4B37-A880-7081F517C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5115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chart" Target="../charts/chart1.xml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chart" Target="../charts/chart4.xml"/><Relationship Id="rId4" Type="http://schemas.openxmlformats.org/officeDocument/2006/relationships/image" Target="../media/image4.png"/><Relationship Id="rId9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png"/><Relationship Id="rId5" Type="http://schemas.microsoft.com/office/2014/relationships/chartEx" Target="../charts/chartEx1.xml"/><Relationship Id="rId4" Type="http://schemas.openxmlformats.org/officeDocument/2006/relationships/chart" Target="../charts/char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.png"/><Relationship Id="rId11" Type="http://schemas.openxmlformats.org/officeDocument/2006/relationships/image" Target="../media/image14.png"/><Relationship Id="rId5" Type="http://schemas.openxmlformats.org/officeDocument/2006/relationships/image" Target="../media/image10.png"/><Relationship Id="rId10" Type="http://schemas.openxmlformats.org/officeDocument/2006/relationships/image" Target="../media/image13.png"/><Relationship Id="rId4" Type="http://schemas.openxmlformats.org/officeDocument/2006/relationships/chart" Target="../charts/chart8.xml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E4B7231-9392-0595-BFDC-9148B7CA03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16"/>
            <a:ext cx="12192000" cy="6853968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00649A5-0493-D524-5538-160A136D5E18}"/>
              </a:ext>
            </a:extLst>
          </p:cNvPr>
          <p:cNvSpPr/>
          <p:nvPr/>
        </p:nvSpPr>
        <p:spPr>
          <a:xfrm>
            <a:off x="0" y="5092700"/>
            <a:ext cx="12192000" cy="1765300"/>
          </a:xfrm>
          <a:prstGeom prst="rect">
            <a:avLst/>
          </a:prstGeom>
          <a:gradFill>
            <a:gsLst>
              <a:gs pos="0">
                <a:srgbClr val="1F40FB">
                  <a:alpha val="0"/>
                </a:srgbClr>
              </a:gs>
              <a:gs pos="77000">
                <a:srgbClr val="072BEE"/>
              </a:gs>
              <a:gs pos="100000">
                <a:srgbClr val="0622B7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960E61DB-4156-ECB1-2DF1-6CB8B3762056}"/>
              </a:ext>
            </a:extLst>
          </p:cNvPr>
          <p:cNvSpPr txBox="1">
            <a:spLocks/>
          </p:cNvSpPr>
          <p:nvPr/>
        </p:nvSpPr>
        <p:spPr>
          <a:xfrm>
            <a:off x="356680" y="2088568"/>
            <a:ext cx="7720520" cy="1343608"/>
          </a:xfrm>
          <a:prstGeom prst="rect">
            <a:avLst/>
          </a:prstGeom>
          <a:effectLst>
            <a:outerShdw blurRad="50800" dist="38100" dir="2700000" algn="tl" rotWithShape="0">
              <a:srgbClr val="002060">
                <a:alpha val="60000"/>
              </a:srgbClr>
            </a:outerShdw>
          </a:effectLst>
        </p:spPr>
        <p:txBody>
          <a:bodyPr lIns="0" tIns="0" rIns="0" bIns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МАКРОЭКОНОМИКАЛЫҚ ШОЛУ</a:t>
            </a:r>
          </a:p>
        </p:txBody>
      </p:sp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id="{27E3A3DF-68F6-DCFA-EBC5-02B2E4590FE4}"/>
              </a:ext>
            </a:extLst>
          </p:cNvPr>
          <p:cNvSpPr txBox="1">
            <a:spLocks/>
          </p:cNvSpPr>
          <p:nvPr/>
        </p:nvSpPr>
        <p:spPr>
          <a:xfrm>
            <a:off x="356680" y="5767136"/>
            <a:ext cx="8177720" cy="1041436"/>
          </a:xfrm>
          <a:prstGeom prst="rect">
            <a:avLst/>
          </a:prstGeom>
          <a:effectLst>
            <a:outerShdw blurRad="50800" dist="38100" dir="2700000" algn="tl" rotWithShape="0">
              <a:srgbClr val="002060">
                <a:alpha val="60000"/>
              </a:srgbClr>
            </a:outerShdw>
          </a:effectLst>
        </p:spPr>
        <p:txBody>
          <a:bodyPr vert="horz" lIns="0" tIns="0" rIns="0" bIns="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500"/>
              </a:lnSpc>
              <a:spcBef>
                <a:spcPts val="0"/>
              </a:spcBef>
            </a:pPr>
            <a:r>
              <a:rPr lang="ru-RU" b="1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ӘКЕБАЕВ Д.Н. </a:t>
            </a:r>
          </a:p>
          <a:p>
            <a:pPr algn="l">
              <a:lnSpc>
                <a:spcPts val="2500"/>
              </a:lnSpc>
              <a:spcBef>
                <a:spcPts val="0"/>
              </a:spcBef>
            </a:pP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Экономикалық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зерттеулер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институты» АҚ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Басқарма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төрағасының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орынбасары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17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1D1024EF-AA1F-60E9-82EE-3DF7DDCC2D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6718" y="-1056229"/>
            <a:ext cx="3224849" cy="3224849"/>
          </a:xfrm>
          <a:prstGeom prst="rect">
            <a:avLst/>
          </a:prstGeom>
        </p:spPr>
      </p:pic>
      <p:sp>
        <p:nvSpPr>
          <p:cNvPr id="69" name="Shape 8">
            <a:extLst>
              <a:ext uri="{FF2B5EF4-FFF2-40B4-BE49-F238E27FC236}">
                <a16:creationId xmlns:a16="http://schemas.microsoft.com/office/drawing/2014/main" id="{E69EE9F2-DEDE-C20D-E942-783CC5EC622B}"/>
              </a:ext>
            </a:extLst>
          </p:cNvPr>
          <p:cNvSpPr/>
          <p:nvPr/>
        </p:nvSpPr>
        <p:spPr>
          <a:xfrm>
            <a:off x="7874790" y="1796960"/>
            <a:ext cx="4014219" cy="4614000"/>
          </a:xfrm>
          <a:prstGeom prst="roundRect">
            <a:avLst>
              <a:gd name="adj" fmla="val 3053"/>
            </a:avLst>
          </a:prstGeom>
          <a:solidFill>
            <a:srgbClr val="F3F6FC"/>
          </a:solidFill>
          <a:ln w="12700">
            <a:solidFill>
              <a:srgbClr val="CADCFC"/>
            </a:solidFill>
            <a:prstDash val="solid"/>
          </a:ln>
        </p:spPr>
        <p:txBody>
          <a:bodyPr>
            <a:normAutofit/>
          </a:bodyPr>
          <a:lstStyle/>
          <a:p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7" name="Shape 8">
            <a:extLst>
              <a:ext uri="{FF2B5EF4-FFF2-40B4-BE49-F238E27FC236}">
                <a16:creationId xmlns:a16="http://schemas.microsoft.com/office/drawing/2014/main" id="{F14FFDAC-9197-264D-062A-AFF03670289F}"/>
              </a:ext>
            </a:extLst>
          </p:cNvPr>
          <p:cNvSpPr/>
          <p:nvPr/>
        </p:nvSpPr>
        <p:spPr>
          <a:xfrm>
            <a:off x="3737861" y="1796960"/>
            <a:ext cx="4014219" cy="4614000"/>
          </a:xfrm>
          <a:prstGeom prst="roundRect">
            <a:avLst>
              <a:gd name="adj" fmla="val 3053"/>
            </a:avLst>
          </a:prstGeom>
          <a:solidFill>
            <a:srgbClr val="F3F6FC"/>
          </a:solidFill>
          <a:ln w="12700">
            <a:solidFill>
              <a:srgbClr val="CADCFC"/>
            </a:solidFill>
            <a:prstDash val="solid"/>
          </a:ln>
        </p:spPr>
        <p:txBody>
          <a:bodyPr>
            <a:normAutofit/>
          </a:bodyPr>
          <a:lstStyle/>
          <a:p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Text 0">
            <a:extLst>
              <a:ext uri="{FF2B5EF4-FFF2-40B4-BE49-F238E27FC236}">
                <a16:creationId xmlns:a16="http://schemas.microsoft.com/office/drawing/2014/main" id="{5570DFDB-02B4-3C3E-12AA-D8C7BF1D6DBB}"/>
              </a:ext>
            </a:extLst>
          </p:cNvPr>
          <p:cNvSpPr/>
          <p:nvPr/>
        </p:nvSpPr>
        <p:spPr>
          <a:xfrm>
            <a:off x="609600" y="80000"/>
            <a:ext cx="9067800" cy="155000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1E2761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itchFamily="34" charset="-120"/>
              </a:rPr>
              <a:t>Қазақстан экономикасы тұрақты өсу серпінін сақтап келеді</a:t>
            </a:r>
            <a:endParaRPr lang="en-US" sz="2800" dirty="0">
              <a:solidFill>
                <a:srgbClr val="1E276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2" name="Shape 8">
            <a:extLst>
              <a:ext uri="{FF2B5EF4-FFF2-40B4-BE49-F238E27FC236}">
                <a16:creationId xmlns:a16="http://schemas.microsoft.com/office/drawing/2014/main" id="{81C0A0EB-8065-8D6B-F873-391430BBCD1D}"/>
              </a:ext>
            </a:extLst>
          </p:cNvPr>
          <p:cNvSpPr/>
          <p:nvPr/>
        </p:nvSpPr>
        <p:spPr>
          <a:xfrm>
            <a:off x="609600" y="1796961"/>
            <a:ext cx="2832606" cy="904752"/>
          </a:xfrm>
          <a:prstGeom prst="roundRect">
            <a:avLst>
              <a:gd name="adj" fmla="val 3053"/>
            </a:avLst>
          </a:prstGeom>
          <a:solidFill>
            <a:srgbClr val="F3F6FC"/>
          </a:solidFill>
          <a:ln w="12700">
            <a:solidFill>
              <a:srgbClr val="CADCFC"/>
            </a:solidFill>
            <a:prstDash val="solid"/>
          </a:ln>
        </p:spPr>
        <p:txBody>
          <a:bodyPr>
            <a:normAutofit/>
          </a:bodyPr>
          <a:lstStyle/>
          <a:p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4" name="Text 9">
            <a:extLst>
              <a:ext uri="{FF2B5EF4-FFF2-40B4-BE49-F238E27FC236}">
                <a16:creationId xmlns:a16="http://schemas.microsoft.com/office/drawing/2014/main" id="{72DD8C71-902A-C444-9C2D-86EEF49AC037}"/>
              </a:ext>
            </a:extLst>
          </p:cNvPr>
          <p:cNvSpPr/>
          <p:nvPr/>
        </p:nvSpPr>
        <p:spPr>
          <a:xfrm>
            <a:off x="691895" y="1804069"/>
            <a:ext cx="2668016" cy="3657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 algn="ctr">
              <a:buNone/>
            </a:pPr>
            <a:r>
              <a:rPr lang="ru-RU" sz="1400" b="1" dirty="0">
                <a:solidFill>
                  <a:srgbClr val="1E276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ЖІӨ-нің нақты өсуі</a:t>
            </a:r>
            <a:endParaRPr lang="en-US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0" name="Text 12">
            <a:extLst>
              <a:ext uri="{FF2B5EF4-FFF2-40B4-BE49-F238E27FC236}">
                <a16:creationId xmlns:a16="http://schemas.microsoft.com/office/drawing/2014/main" id="{C0416CF7-37B3-654A-1F43-262C902551A0}"/>
              </a:ext>
            </a:extLst>
          </p:cNvPr>
          <p:cNvSpPr/>
          <p:nvPr/>
        </p:nvSpPr>
        <p:spPr>
          <a:xfrm>
            <a:off x="798575" y="2051974"/>
            <a:ext cx="2454656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 algn="ctr">
              <a:buNone/>
            </a:pPr>
            <a:r>
              <a:rPr lang="kk-KZ" sz="2400" b="1" dirty="0">
                <a:solidFill>
                  <a:srgbClr val="1E276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21.3% </a:t>
            </a: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4" name="Text 19">
            <a:extLst>
              <a:ext uri="{FF2B5EF4-FFF2-40B4-BE49-F238E27FC236}">
                <a16:creationId xmlns:a16="http://schemas.microsoft.com/office/drawing/2014/main" id="{DC2DD160-3C85-B744-40C4-FDB2C479CEB8}"/>
              </a:ext>
            </a:extLst>
          </p:cNvPr>
          <p:cNvSpPr/>
          <p:nvPr/>
        </p:nvSpPr>
        <p:spPr>
          <a:xfrm>
            <a:off x="798575" y="2467846"/>
            <a:ext cx="2454656" cy="233867"/>
          </a:xfrm>
          <a:prstGeom prst="rect">
            <a:avLst/>
          </a:prstGeom>
          <a:noFill/>
          <a:ln/>
        </p:spPr>
        <p:txBody>
          <a:bodyPr wrap="square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1100" kern="0" spc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2021 жылғы деңгейге қарай </a:t>
            </a:r>
            <a:endParaRPr lang="en-US" sz="11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Shape 8">
            <a:extLst>
              <a:ext uri="{FF2B5EF4-FFF2-40B4-BE49-F238E27FC236}">
                <a16:creationId xmlns:a16="http://schemas.microsoft.com/office/drawing/2014/main" id="{C457DE57-4F42-9ADE-9AB8-778F80EEF4E2}"/>
              </a:ext>
            </a:extLst>
          </p:cNvPr>
          <p:cNvSpPr/>
          <p:nvPr/>
        </p:nvSpPr>
        <p:spPr>
          <a:xfrm>
            <a:off x="609600" y="3005489"/>
            <a:ext cx="2832606" cy="951249"/>
          </a:xfrm>
          <a:prstGeom prst="roundRect">
            <a:avLst>
              <a:gd name="adj" fmla="val 3053"/>
            </a:avLst>
          </a:prstGeom>
          <a:solidFill>
            <a:srgbClr val="F3F6FC"/>
          </a:solidFill>
          <a:ln w="12700">
            <a:solidFill>
              <a:srgbClr val="CADCFC"/>
            </a:solidFill>
            <a:prstDash val="solid"/>
          </a:ln>
        </p:spPr>
        <p:txBody>
          <a:bodyPr>
            <a:normAutofit/>
          </a:bodyPr>
          <a:lstStyle/>
          <a:p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ext 9">
            <a:extLst>
              <a:ext uri="{FF2B5EF4-FFF2-40B4-BE49-F238E27FC236}">
                <a16:creationId xmlns:a16="http://schemas.microsoft.com/office/drawing/2014/main" id="{92F66037-1A35-3713-2BF7-F241235BC92B}"/>
              </a:ext>
            </a:extLst>
          </p:cNvPr>
          <p:cNvSpPr/>
          <p:nvPr/>
        </p:nvSpPr>
        <p:spPr>
          <a:xfrm>
            <a:off x="691895" y="3012598"/>
            <a:ext cx="2668016" cy="365760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0" indent="0" algn="ctr">
              <a:buNone/>
            </a:pPr>
            <a:r>
              <a:rPr lang="ru-RU" sz="1400" b="1" dirty="0">
                <a:solidFill>
                  <a:srgbClr val="1E276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Жан басына шаққандағы ЖІӨ</a:t>
            </a:r>
            <a:endParaRPr lang="en-US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Text 12">
            <a:extLst>
              <a:ext uri="{FF2B5EF4-FFF2-40B4-BE49-F238E27FC236}">
                <a16:creationId xmlns:a16="http://schemas.microsoft.com/office/drawing/2014/main" id="{54C8F454-1331-AE8C-32E1-58A2BDE04290}"/>
              </a:ext>
            </a:extLst>
          </p:cNvPr>
          <p:cNvSpPr/>
          <p:nvPr/>
        </p:nvSpPr>
        <p:spPr>
          <a:xfrm>
            <a:off x="798575" y="3289380"/>
            <a:ext cx="2454656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 algn="ctr">
              <a:buNone/>
            </a:pPr>
            <a:r>
              <a:rPr lang="kk-KZ" sz="2400" b="1" dirty="0">
                <a:solidFill>
                  <a:srgbClr val="1E276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15.0 </a:t>
            </a: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Text 19">
            <a:extLst>
              <a:ext uri="{FF2B5EF4-FFF2-40B4-BE49-F238E27FC236}">
                <a16:creationId xmlns:a16="http://schemas.microsoft.com/office/drawing/2014/main" id="{6820A297-9EBC-C8E7-33F9-F3A434E3142F}"/>
              </a:ext>
            </a:extLst>
          </p:cNvPr>
          <p:cNvSpPr/>
          <p:nvPr/>
        </p:nvSpPr>
        <p:spPr>
          <a:xfrm>
            <a:off x="798575" y="3715762"/>
            <a:ext cx="2454656" cy="233867"/>
          </a:xfrm>
          <a:prstGeom prst="rect">
            <a:avLst/>
          </a:prstGeom>
          <a:noFill/>
          <a:ln/>
        </p:spPr>
        <p:txBody>
          <a:bodyPr wrap="square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1100" kern="0" spc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мың АҚШ доллары</a:t>
            </a:r>
            <a:endParaRPr lang="en-US" sz="11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9" name="Shape 8">
            <a:extLst>
              <a:ext uri="{FF2B5EF4-FFF2-40B4-BE49-F238E27FC236}">
                <a16:creationId xmlns:a16="http://schemas.microsoft.com/office/drawing/2014/main" id="{60500ECC-A904-2CC4-559D-676BDF9BF393}"/>
              </a:ext>
            </a:extLst>
          </p:cNvPr>
          <p:cNvSpPr/>
          <p:nvPr/>
        </p:nvSpPr>
        <p:spPr>
          <a:xfrm>
            <a:off x="609600" y="4260514"/>
            <a:ext cx="2832606" cy="904752"/>
          </a:xfrm>
          <a:prstGeom prst="roundRect">
            <a:avLst>
              <a:gd name="adj" fmla="val 3053"/>
            </a:avLst>
          </a:prstGeom>
          <a:solidFill>
            <a:srgbClr val="F3F6FC"/>
          </a:solidFill>
          <a:ln w="12700">
            <a:solidFill>
              <a:srgbClr val="CADCFC"/>
            </a:solidFill>
            <a:prstDash val="solid"/>
          </a:ln>
        </p:spPr>
        <p:txBody>
          <a:bodyPr>
            <a:normAutofit/>
          </a:bodyPr>
          <a:lstStyle/>
          <a:p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1" name="Text 9">
            <a:extLst>
              <a:ext uri="{FF2B5EF4-FFF2-40B4-BE49-F238E27FC236}">
                <a16:creationId xmlns:a16="http://schemas.microsoft.com/office/drawing/2014/main" id="{772BA6A8-28DF-F43A-EEA7-ACC5B5C7CBA0}"/>
              </a:ext>
            </a:extLst>
          </p:cNvPr>
          <p:cNvSpPr/>
          <p:nvPr/>
        </p:nvSpPr>
        <p:spPr>
          <a:xfrm>
            <a:off x="437054" y="4194043"/>
            <a:ext cx="3178097" cy="365760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0" indent="0" algn="ctr">
              <a:buNone/>
            </a:pPr>
            <a:r>
              <a:rPr lang="ru-RU" sz="1400" b="1" dirty="0">
                <a:solidFill>
                  <a:srgbClr val="1E276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Негізгі капиталға инвестициялар</a:t>
            </a:r>
            <a:endParaRPr lang="en-US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3" name="Text 12">
            <a:extLst>
              <a:ext uri="{FF2B5EF4-FFF2-40B4-BE49-F238E27FC236}">
                <a16:creationId xmlns:a16="http://schemas.microsoft.com/office/drawing/2014/main" id="{BA253557-3325-3D8C-D992-0D7C5BA242AD}"/>
              </a:ext>
            </a:extLst>
          </p:cNvPr>
          <p:cNvSpPr/>
          <p:nvPr/>
        </p:nvSpPr>
        <p:spPr>
          <a:xfrm>
            <a:off x="798575" y="4476051"/>
            <a:ext cx="2454656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kk-KZ" sz="2400" b="1" dirty="0">
                <a:solidFill>
                  <a:srgbClr val="1E276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23.5 </a:t>
            </a:r>
          </a:p>
          <a:p>
            <a:pPr marL="0" indent="0" algn="ctr">
              <a:buNone/>
            </a:pPr>
            <a:r>
              <a:rPr lang="kk-KZ" sz="1200" dirty="0">
                <a:solidFill>
                  <a:srgbClr val="1E276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трлн теңге </a:t>
            </a: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5" name="Text 19">
            <a:extLst>
              <a:ext uri="{FF2B5EF4-FFF2-40B4-BE49-F238E27FC236}">
                <a16:creationId xmlns:a16="http://schemas.microsoft.com/office/drawing/2014/main" id="{595F6666-A43F-D14F-11A2-C0FBA41DB5D6}"/>
              </a:ext>
            </a:extLst>
          </p:cNvPr>
          <p:cNvSpPr/>
          <p:nvPr/>
        </p:nvSpPr>
        <p:spPr>
          <a:xfrm>
            <a:off x="798574" y="4938614"/>
            <a:ext cx="2596327" cy="251718"/>
          </a:xfrm>
          <a:prstGeom prst="rect">
            <a:avLst/>
          </a:prstGeom>
          <a:noFill/>
          <a:ln/>
        </p:spPr>
        <p:txBody>
          <a:bodyPr wrap="square" rtlCol="0" anchor="ctr"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sz="1100" kern="0" spc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2021 жылға қарағанда 53,1%-ға өсу </a:t>
            </a:r>
            <a:endParaRPr lang="en-US" sz="11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7" name="Shape 8">
            <a:extLst>
              <a:ext uri="{FF2B5EF4-FFF2-40B4-BE49-F238E27FC236}">
                <a16:creationId xmlns:a16="http://schemas.microsoft.com/office/drawing/2014/main" id="{4DD27A09-C277-8177-0D57-46D0C8946A46}"/>
              </a:ext>
            </a:extLst>
          </p:cNvPr>
          <p:cNvSpPr/>
          <p:nvPr/>
        </p:nvSpPr>
        <p:spPr>
          <a:xfrm>
            <a:off x="609600" y="5459711"/>
            <a:ext cx="2832606" cy="951249"/>
          </a:xfrm>
          <a:prstGeom prst="roundRect">
            <a:avLst>
              <a:gd name="adj" fmla="val 3053"/>
            </a:avLst>
          </a:prstGeom>
          <a:solidFill>
            <a:srgbClr val="F3F6FC"/>
          </a:solidFill>
          <a:ln w="12700">
            <a:solidFill>
              <a:srgbClr val="CADCFC"/>
            </a:solidFill>
            <a:prstDash val="solid"/>
          </a:ln>
        </p:spPr>
        <p:txBody>
          <a:bodyPr>
            <a:normAutofit/>
          </a:bodyPr>
          <a:lstStyle/>
          <a:p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9" name="Text 9">
            <a:extLst>
              <a:ext uri="{FF2B5EF4-FFF2-40B4-BE49-F238E27FC236}">
                <a16:creationId xmlns:a16="http://schemas.microsoft.com/office/drawing/2014/main" id="{A32F2D36-260C-9864-11EE-71706E3BD515}"/>
              </a:ext>
            </a:extLst>
          </p:cNvPr>
          <p:cNvSpPr/>
          <p:nvPr/>
        </p:nvSpPr>
        <p:spPr>
          <a:xfrm>
            <a:off x="691895" y="5466820"/>
            <a:ext cx="2668016" cy="365760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0" indent="0" algn="ctr">
              <a:buNone/>
            </a:pPr>
            <a:r>
              <a:rPr lang="ru-RU" sz="1400" b="1" dirty="0">
                <a:solidFill>
                  <a:srgbClr val="1E276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ШОБ-та жұмыспен қамтылғандар</a:t>
            </a:r>
            <a:endParaRPr lang="en-US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1" name="Text 12">
            <a:extLst>
              <a:ext uri="{FF2B5EF4-FFF2-40B4-BE49-F238E27FC236}">
                <a16:creationId xmlns:a16="http://schemas.microsoft.com/office/drawing/2014/main" id="{6809BC4E-FDFE-1754-5CF3-AE74B324FB7E}"/>
              </a:ext>
            </a:extLst>
          </p:cNvPr>
          <p:cNvSpPr/>
          <p:nvPr/>
        </p:nvSpPr>
        <p:spPr>
          <a:xfrm>
            <a:off x="798575" y="5754112"/>
            <a:ext cx="2454656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 algn="ctr">
              <a:buNone/>
            </a:pPr>
            <a:r>
              <a:rPr lang="kk-KZ" sz="2400" b="1" dirty="0">
                <a:solidFill>
                  <a:srgbClr val="1E276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4.53 млн </a:t>
            </a: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3" name="Text 19">
            <a:extLst>
              <a:ext uri="{FF2B5EF4-FFF2-40B4-BE49-F238E27FC236}">
                <a16:creationId xmlns:a16="http://schemas.microsoft.com/office/drawing/2014/main" id="{3A59FFD2-9656-9464-31A0-3E30E8D01DAC}"/>
              </a:ext>
            </a:extLst>
          </p:cNvPr>
          <p:cNvSpPr/>
          <p:nvPr/>
        </p:nvSpPr>
        <p:spPr>
          <a:xfrm>
            <a:off x="798575" y="6169984"/>
            <a:ext cx="2454656" cy="233867"/>
          </a:xfrm>
          <a:prstGeom prst="rect">
            <a:avLst/>
          </a:prstGeom>
          <a:noFill/>
          <a:ln/>
        </p:spPr>
        <p:txBody>
          <a:bodyPr wrap="square" rtlCol="0" anchor="ctr"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sz="1100" kern="0" spc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жалпы жұмыспен қамтудың 48,7%-ы</a:t>
            </a:r>
            <a:endParaRPr lang="en-US" sz="11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F00C7E22-A307-009E-8380-EC6DD83F613F}"/>
              </a:ext>
            </a:extLst>
          </p:cNvPr>
          <p:cNvSpPr/>
          <p:nvPr/>
        </p:nvSpPr>
        <p:spPr>
          <a:xfrm>
            <a:off x="3737861" y="1823814"/>
            <a:ext cx="4014219" cy="51999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-120"/>
              </a:rPr>
              <a:t>Орталық Азия елдерінің ЖІӨ, 2025 жыл, </a:t>
            </a:r>
            <a:br>
              <a:rPr lang="kk-KZ" sz="1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-120"/>
              </a:rPr>
            </a:br>
            <a:r>
              <a:rPr lang="en-US" sz="1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-120"/>
              </a:rPr>
              <a:t>млрд</a:t>
            </a:r>
            <a:r>
              <a:rPr lang="en-US" sz="1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-120"/>
              </a:rPr>
              <a:t> АҚШ </a:t>
            </a:r>
            <a:r>
              <a:rPr lang="en-US" sz="1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-120"/>
              </a:rPr>
              <a:t>доллары</a:t>
            </a:r>
            <a:r>
              <a:rPr lang="en-US" sz="1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-120"/>
              </a:rPr>
              <a:t> </a:t>
            </a:r>
            <a:endParaRPr lang="en-US" sz="14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14" name="Chart 0">
            <a:extLst>
              <a:ext uri="{FF2B5EF4-FFF2-40B4-BE49-F238E27FC236}">
                <a16:creationId xmlns:a16="http://schemas.microsoft.com/office/drawing/2014/main" id="{0FABF4BC-B931-47F6-A4AF-D56389F939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730783"/>
              </p:ext>
            </p:extLst>
          </p:nvPr>
        </p:nvGraphicFramePr>
        <p:xfrm>
          <a:off x="3548886" y="2269140"/>
          <a:ext cx="4275406" cy="41347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00E37084-DAD3-D124-7ECA-A8ED987AB01E}"/>
              </a:ext>
            </a:extLst>
          </p:cNvPr>
          <p:cNvSpPr txBox="1"/>
          <p:nvPr/>
        </p:nvSpPr>
        <p:spPr>
          <a:xfrm>
            <a:off x="4991061" y="3828905"/>
            <a:ext cx="13910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$</a:t>
            </a:r>
            <a:r>
              <a:rPr lang="ru-RU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569,6</a:t>
            </a:r>
            <a:br>
              <a:rPr lang="ru-RU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</a:br>
            <a:r>
              <a:rPr lang="ru-RU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млрд</a:t>
            </a:r>
            <a:endParaRPr lang="ru-KZ" sz="24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12B45F7-0EB1-8AD8-73EA-72EB3A716DCF}"/>
              </a:ext>
            </a:extLst>
          </p:cNvPr>
          <p:cNvSpPr txBox="1"/>
          <p:nvPr/>
        </p:nvSpPr>
        <p:spPr>
          <a:xfrm>
            <a:off x="7930972" y="1974517"/>
            <a:ext cx="3906267" cy="2185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sz="1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2025 жылғы салалардың нақты көлем индексінің өсуі</a:t>
            </a:r>
            <a:r>
              <a:rPr sz="1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4F52AED-BEF7-841B-F493-B0F5FC331341}"/>
              </a:ext>
            </a:extLst>
          </p:cNvPr>
          <p:cNvSpPr txBox="1"/>
          <p:nvPr/>
        </p:nvSpPr>
        <p:spPr>
          <a:xfrm>
            <a:off x="8862782" y="2885225"/>
            <a:ext cx="2098400" cy="44326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lang="ru-RU" sz="1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Көлік және сақтау</a:t>
            </a:r>
            <a:endParaRPr sz="14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C65D5E8-2FC8-43E8-A657-7F6E85021FF1}"/>
              </a:ext>
            </a:extLst>
          </p:cNvPr>
          <p:cNvSpPr txBox="1"/>
          <p:nvPr/>
        </p:nvSpPr>
        <p:spPr>
          <a:xfrm>
            <a:off x="8862782" y="4843710"/>
            <a:ext cx="1649607" cy="21050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1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Өңдеу</a:t>
            </a:r>
            <a:r>
              <a:rPr lang="kk-KZ" sz="1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sz="1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sz="1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өнеркәсібі</a:t>
            </a:r>
            <a:endParaRPr sz="14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FC8D8FC-3D37-CBEF-126B-06A10A82C7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3257" y="4733872"/>
            <a:ext cx="373441" cy="373441"/>
          </a:xfrm>
          <a:prstGeom prst="rect">
            <a:avLst/>
          </a:prstGeom>
          <a:ln>
            <a:noFill/>
          </a:ln>
        </p:spPr>
      </p:pic>
      <p:pic>
        <p:nvPicPr>
          <p:cNvPr id="10" name="Рисунок 9" descr="Изображение выглядит как черный, темнот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C96EA734-9EA9-D945-C33C-ABFC84FD0539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2777" y="2805548"/>
            <a:ext cx="374400" cy="374400"/>
          </a:xfrm>
          <a:prstGeom prst="rect">
            <a:avLst/>
          </a:prstGeom>
        </p:spPr>
      </p:pic>
      <p:pic>
        <p:nvPicPr>
          <p:cNvPr id="18" name="Рисунок 17" descr="Изображение выглядит как черный, темнот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788093E3-6BCA-FB41-47B4-3CA299CF0D42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2777" y="3416786"/>
            <a:ext cx="374400" cy="374400"/>
          </a:xfrm>
          <a:prstGeom prst="rect">
            <a:avLst/>
          </a:prstGeom>
        </p:spPr>
      </p:pic>
      <p:pic>
        <p:nvPicPr>
          <p:cNvPr id="21" name="Рисунок 20" descr="Изображение выглядит как черный, темнот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149B2569-D25B-CA36-AB59-6896504EE117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2777" y="4069577"/>
            <a:ext cx="374400" cy="37440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885D0D0D-3FA5-EAE4-E34B-AF5E3DE57ACA}"/>
              </a:ext>
            </a:extLst>
          </p:cNvPr>
          <p:cNvSpPr txBox="1"/>
          <p:nvPr/>
        </p:nvSpPr>
        <p:spPr>
          <a:xfrm>
            <a:off x="8862782" y="3495463"/>
            <a:ext cx="2098400" cy="21704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lang="ru-RU" sz="1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Құрылыс </a:t>
            </a:r>
            <a:endParaRPr sz="14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CF50251-9383-361E-E1A5-0C97399CE7B0}"/>
              </a:ext>
            </a:extLst>
          </p:cNvPr>
          <p:cNvSpPr txBox="1"/>
          <p:nvPr/>
        </p:nvSpPr>
        <p:spPr>
          <a:xfrm>
            <a:off x="8858493" y="4172295"/>
            <a:ext cx="2098400" cy="21050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lang="ru-RU" sz="1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Тау-кен  өнеркәсібі</a:t>
            </a:r>
            <a:endParaRPr sz="14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03EEED93-5467-D7FF-D983-65D999DBB142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368011" y="5342273"/>
            <a:ext cx="443931" cy="443931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CD35D340-9432-0814-8539-335EA63CA169}"/>
              </a:ext>
            </a:extLst>
          </p:cNvPr>
          <p:cNvSpPr txBox="1"/>
          <p:nvPr/>
        </p:nvSpPr>
        <p:spPr>
          <a:xfrm>
            <a:off x="8841739" y="5349481"/>
            <a:ext cx="1649607" cy="43672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lang="en-US" sz="1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Ауыл</a:t>
            </a:r>
            <a:r>
              <a:rPr lang="kk-KZ" sz="1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шаруашылығы</a:t>
            </a:r>
            <a:endParaRPr sz="14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9DB36D5-212D-5F4F-927A-751E1B89FF85}"/>
              </a:ext>
            </a:extLst>
          </p:cNvPr>
          <p:cNvSpPr txBox="1"/>
          <p:nvPr/>
        </p:nvSpPr>
        <p:spPr>
          <a:xfrm>
            <a:off x="10552701" y="2831603"/>
            <a:ext cx="1102059" cy="3046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+</a:t>
            </a:r>
            <a:r>
              <a:rPr lang="ru-RU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19</a:t>
            </a:r>
            <a:r>
              <a:rPr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  <a:r>
              <a:rPr lang="ru-RU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4%</a:t>
            </a:r>
            <a:endParaRPr b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DE247F0-5F4D-93C5-EA7E-7305B9A7E4BD}"/>
              </a:ext>
            </a:extLst>
          </p:cNvPr>
          <p:cNvSpPr txBox="1"/>
          <p:nvPr/>
        </p:nvSpPr>
        <p:spPr>
          <a:xfrm>
            <a:off x="10552701" y="3445410"/>
            <a:ext cx="1102059" cy="28103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+</a:t>
            </a:r>
            <a:r>
              <a:rPr lang="ru-RU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17,5%</a:t>
            </a:r>
            <a:endParaRPr b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BD3092F-6201-FA11-F385-9324DE9244F4}"/>
              </a:ext>
            </a:extLst>
          </p:cNvPr>
          <p:cNvSpPr txBox="1"/>
          <p:nvPr/>
        </p:nvSpPr>
        <p:spPr>
          <a:xfrm>
            <a:off x="10552701" y="4108178"/>
            <a:ext cx="1102059" cy="28103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+</a:t>
            </a:r>
            <a:r>
              <a:rPr lang="ru-RU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9,5%</a:t>
            </a:r>
            <a:endParaRPr b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FA26DBF-02EA-A6A5-4D98-83D8F666B17D}"/>
              </a:ext>
            </a:extLst>
          </p:cNvPr>
          <p:cNvSpPr txBox="1"/>
          <p:nvPr/>
        </p:nvSpPr>
        <p:spPr>
          <a:xfrm>
            <a:off x="10552701" y="4782719"/>
            <a:ext cx="1102059" cy="28103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+</a:t>
            </a:r>
            <a:r>
              <a:rPr lang="ru-RU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7,0%</a:t>
            </a:r>
            <a:endParaRPr b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8EBC50F-98E0-948E-F85D-EDB51DDA810F}"/>
              </a:ext>
            </a:extLst>
          </p:cNvPr>
          <p:cNvSpPr txBox="1"/>
          <p:nvPr/>
        </p:nvSpPr>
        <p:spPr>
          <a:xfrm>
            <a:off x="10552701" y="5424602"/>
            <a:ext cx="1102059" cy="28103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+</a:t>
            </a:r>
            <a:r>
              <a:rPr lang="ru-RU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5,7%</a:t>
            </a:r>
            <a:endParaRPr b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Номер слайда 1">
            <a:extLst>
              <a:ext uri="{FF2B5EF4-FFF2-40B4-BE49-F238E27FC236}">
                <a16:creationId xmlns:a16="http://schemas.microsoft.com/office/drawing/2014/main" id="{97BE4E74-B5DE-4226-5DE0-8A868A68E29C}"/>
              </a:ext>
            </a:extLst>
          </p:cNvPr>
          <p:cNvSpPr txBox="1">
            <a:spLocks/>
          </p:cNvSpPr>
          <p:nvPr/>
        </p:nvSpPr>
        <p:spPr>
          <a:xfrm>
            <a:off x="11678205" y="6385247"/>
            <a:ext cx="509454" cy="3777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4888ECD-6A02-44B6-939D-4ADFD1B37CB5}" type="slidenum">
              <a:rPr lang="ru-RU" sz="1800" b="1" smtClean="0">
                <a:solidFill>
                  <a:srgbClr val="0A659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pPr algn="ctr"/>
              <a:t>2</a:t>
            </a:fld>
            <a:endParaRPr lang="ru-RU" sz="1800" b="1" dirty="0">
              <a:solidFill>
                <a:srgbClr val="0A659F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609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9">
            <a:extLst>
              <a:ext uri="{FF2B5EF4-FFF2-40B4-BE49-F238E27FC236}">
                <a16:creationId xmlns:a16="http://schemas.microsoft.com/office/drawing/2014/main" id="{A6655CD8-7E29-19E5-8A7B-E13C5FD8FFEA}"/>
              </a:ext>
            </a:extLst>
          </p:cNvPr>
          <p:cNvSpPr/>
          <p:nvPr/>
        </p:nvSpPr>
        <p:spPr>
          <a:xfrm>
            <a:off x="511442" y="1245707"/>
            <a:ext cx="7348258" cy="2835492"/>
          </a:xfrm>
          <a:prstGeom prst="roundRect">
            <a:avLst>
              <a:gd name="adj" fmla="val 5455"/>
            </a:avLst>
          </a:prstGeom>
          <a:solidFill>
            <a:srgbClr val="F3F6FC"/>
          </a:solidFill>
          <a:ln/>
        </p:spPr>
        <p:txBody>
          <a:bodyPr>
            <a:normAutofit/>
          </a:bodyPr>
          <a:lstStyle/>
          <a:p>
            <a:endParaRPr lang="x-none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03" name="Shape 9">
            <a:extLst>
              <a:ext uri="{FF2B5EF4-FFF2-40B4-BE49-F238E27FC236}">
                <a16:creationId xmlns:a16="http://schemas.microsoft.com/office/drawing/2014/main" id="{461D7EEC-F754-0764-B5DF-874F66B582EA}"/>
              </a:ext>
            </a:extLst>
          </p:cNvPr>
          <p:cNvSpPr/>
          <p:nvPr/>
        </p:nvSpPr>
        <p:spPr>
          <a:xfrm>
            <a:off x="8024292" y="4191211"/>
            <a:ext cx="3651650" cy="2567804"/>
          </a:xfrm>
          <a:prstGeom prst="roundRect">
            <a:avLst>
              <a:gd name="adj" fmla="val 5455"/>
            </a:avLst>
          </a:prstGeom>
          <a:solidFill>
            <a:srgbClr val="F3F6FC"/>
          </a:solidFill>
          <a:ln/>
        </p:spPr>
        <p:txBody>
          <a:bodyPr>
            <a:normAutofit/>
          </a:bodyPr>
          <a:lstStyle/>
          <a:p>
            <a:endParaRPr lang="x-none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00" name="Рисунок 199">
            <a:extLst>
              <a:ext uri="{FF2B5EF4-FFF2-40B4-BE49-F238E27FC236}">
                <a16:creationId xmlns:a16="http://schemas.microsoft.com/office/drawing/2014/main" id="{BCCEDEFE-02D2-9451-1BB2-E54B56DDDC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6718" y="-1056229"/>
            <a:ext cx="3224849" cy="3224849"/>
          </a:xfrm>
          <a:prstGeom prst="rect">
            <a:avLst/>
          </a:prstGeom>
        </p:spPr>
      </p:pic>
      <p:sp>
        <p:nvSpPr>
          <p:cNvPr id="196" name="Shape 9">
            <a:extLst>
              <a:ext uri="{FF2B5EF4-FFF2-40B4-BE49-F238E27FC236}">
                <a16:creationId xmlns:a16="http://schemas.microsoft.com/office/drawing/2014/main" id="{67A9F479-E68F-D351-97C4-6DF38187B28E}"/>
              </a:ext>
            </a:extLst>
          </p:cNvPr>
          <p:cNvSpPr/>
          <p:nvPr/>
        </p:nvSpPr>
        <p:spPr>
          <a:xfrm>
            <a:off x="8024292" y="1245707"/>
            <a:ext cx="3651650" cy="2835492"/>
          </a:xfrm>
          <a:prstGeom prst="roundRect">
            <a:avLst>
              <a:gd name="adj" fmla="val 5455"/>
            </a:avLst>
          </a:prstGeom>
          <a:solidFill>
            <a:srgbClr val="F3F6FC"/>
          </a:solidFill>
          <a:ln/>
        </p:spPr>
        <p:txBody>
          <a:bodyPr>
            <a:normAutofit/>
          </a:bodyPr>
          <a:lstStyle/>
          <a:p>
            <a:endParaRPr lang="x-none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Text 0">
            <a:extLst>
              <a:ext uri="{FF2B5EF4-FFF2-40B4-BE49-F238E27FC236}">
                <a16:creationId xmlns:a16="http://schemas.microsoft.com/office/drawing/2014/main" id="{F71F3582-CCCD-3B82-8622-E7C57BB00740}"/>
              </a:ext>
            </a:extLst>
          </p:cNvPr>
          <p:cNvSpPr/>
          <p:nvPr/>
        </p:nvSpPr>
        <p:spPr>
          <a:xfrm>
            <a:off x="609600" y="80000"/>
            <a:ext cx="8850086" cy="155000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1E2761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itchFamily="34" charset="-120"/>
              </a:rPr>
              <a:t>Негізгі капиталға инвестициялар өсуде</a:t>
            </a:r>
            <a:endParaRPr lang="en-US" sz="2800" dirty="0">
              <a:solidFill>
                <a:srgbClr val="1E276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1" name="Text 3">
            <a:extLst>
              <a:ext uri="{FF2B5EF4-FFF2-40B4-BE49-F238E27FC236}">
                <a16:creationId xmlns:a16="http://schemas.microsoft.com/office/drawing/2014/main" id="{C9DA62A4-8047-EAE9-EFCF-9F682FF6D6C5}"/>
              </a:ext>
            </a:extLst>
          </p:cNvPr>
          <p:cNvSpPr/>
          <p:nvPr/>
        </p:nvSpPr>
        <p:spPr>
          <a:xfrm>
            <a:off x="436910" y="1172354"/>
            <a:ext cx="2240280" cy="52303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-120"/>
              </a:rPr>
              <a:t>+5</a:t>
            </a:r>
            <a:r>
              <a:rPr lang="ru-RU" sz="24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-120"/>
              </a:rPr>
              <a:t>3</a:t>
            </a:r>
            <a:r>
              <a:rPr lang="en-US" sz="24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-120"/>
              </a:rPr>
              <a:t>.</a:t>
            </a:r>
            <a:r>
              <a:rPr lang="ru-RU" sz="24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-120"/>
              </a:rPr>
              <a:t>1</a:t>
            </a:r>
            <a:r>
              <a:rPr lang="en-US" sz="24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-120"/>
              </a:rPr>
              <a:t>%</a:t>
            </a:r>
            <a:endParaRPr lang="en-US" sz="2400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54" name="Text 25">
            <a:extLst>
              <a:ext uri="{FF2B5EF4-FFF2-40B4-BE49-F238E27FC236}">
                <a16:creationId xmlns:a16="http://schemas.microsoft.com/office/drawing/2014/main" id="{9DBEAEE9-05B0-02C6-D270-1DA2B3D39453}"/>
              </a:ext>
            </a:extLst>
          </p:cNvPr>
          <p:cNvSpPr/>
          <p:nvPr/>
        </p:nvSpPr>
        <p:spPr>
          <a:xfrm>
            <a:off x="8173414" y="1211765"/>
            <a:ext cx="3620444" cy="60202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2025 жылы салалар бойынша инвестициялардың нақты көлем </a:t>
            </a:r>
            <a:r>
              <a:rPr lang="ru-RU" sz="1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индексінің</a:t>
            </a:r>
            <a:r>
              <a:rPr lang="ru-RU" sz="1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өсуі</a:t>
            </a:r>
            <a:endParaRPr lang="ru-RU" sz="14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08C383-966C-0565-3305-D8B468072B92}"/>
              </a:ext>
            </a:extLst>
          </p:cNvPr>
          <p:cNvSpPr txBox="1"/>
          <p:nvPr/>
        </p:nvSpPr>
        <p:spPr>
          <a:xfrm>
            <a:off x="8723613" y="2518694"/>
            <a:ext cx="1649607" cy="21050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1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Өңдеу</a:t>
            </a:r>
            <a:r>
              <a:rPr lang="ru-RU" sz="1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sz="1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sz="1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өнеркәсібі</a:t>
            </a:r>
            <a:endParaRPr sz="14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7D88EA5-4761-9217-3033-FDBB156D57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274" y="2424169"/>
            <a:ext cx="373441" cy="373441"/>
          </a:xfrm>
          <a:prstGeom prst="rect">
            <a:avLst/>
          </a:prstGeom>
          <a:ln>
            <a:noFill/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A8B917E-8B03-CE8C-F7C0-E25410505729}"/>
              </a:ext>
            </a:extLst>
          </p:cNvPr>
          <p:cNvSpPr txBox="1"/>
          <p:nvPr/>
        </p:nvSpPr>
        <p:spPr>
          <a:xfrm>
            <a:off x="8733799" y="3547741"/>
            <a:ext cx="2098400" cy="21704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lang="ru-RU" sz="1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Көлік </a:t>
            </a:r>
            <a:endParaRPr sz="14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EF18762-D9AB-052D-6C00-14A402F46164}"/>
              </a:ext>
            </a:extLst>
          </p:cNvPr>
          <p:cNvSpPr txBox="1"/>
          <p:nvPr/>
        </p:nvSpPr>
        <p:spPr>
          <a:xfrm>
            <a:off x="10423718" y="3511545"/>
            <a:ext cx="1102059" cy="28943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+</a:t>
            </a:r>
            <a:r>
              <a:rPr lang="ru-RU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12,3%</a:t>
            </a:r>
            <a:endParaRPr b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0DB859F-6805-7EBD-5630-08FF8A71C247}"/>
              </a:ext>
            </a:extLst>
          </p:cNvPr>
          <p:cNvSpPr txBox="1"/>
          <p:nvPr/>
        </p:nvSpPr>
        <p:spPr>
          <a:xfrm>
            <a:off x="10423718" y="2466170"/>
            <a:ext cx="1102059" cy="28943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+</a:t>
            </a:r>
            <a:r>
              <a:rPr lang="ru-RU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39,0%</a:t>
            </a:r>
            <a:endParaRPr b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4F13F105-42D8-CD8D-8BF7-5D4E53E57A95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239028" y="1865470"/>
            <a:ext cx="443931" cy="443931"/>
          </a:xfrm>
          <a:prstGeom prst="rect">
            <a:avLst/>
          </a:prstGeom>
        </p:spPr>
      </p:pic>
      <p:sp>
        <p:nvSpPr>
          <p:cNvPr id="225" name="TextBox 224">
            <a:extLst>
              <a:ext uri="{FF2B5EF4-FFF2-40B4-BE49-F238E27FC236}">
                <a16:creationId xmlns:a16="http://schemas.microsoft.com/office/drawing/2014/main" id="{08A4471F-D0B9-9F22-99FD-B76A2F343703}"/>
              </a:ext>
            </a:extLst>
          </p:cNvPr>
          <p:cNvSpPr txBox="1"/>
          <p:nvPr/>
        </p:nvSpPr>
        <p:spPr>
          <a:xfrm>
            <a:off x="8723613" y="1863577"/>
            <a:ext cx="1649607" cy="21704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lang="en-US" sz="1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Ауыл</a:t>
            </a:r>
            <a:r>
              <a:rPr lang="kk-KZ" sz="1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шаруашылығы</a:t>
            </a:r>
            <a:endParaRPr sz="14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8256541F-F2A6-0196-7C9B-D9285ECBBC66}"/>
              </a:ext>
            </a:extLst>
          </p:cNvPr>
          <p:cNvSpPr txBox="1"/>
          <p:nvPr/>
        </p:nvSpPr>
        <p:spPr>
          <a:xfrm>
            <a:off x="10423718" y="1942716"/>
            <a:ext cx="1102059" cy="28943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+</a:t>
            </a:r>
            <a:r>
              <a:rPr lang="ru-RU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51,8%</a:t>
            </a:r>
            <a:endParaRPr b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29" name="TextBox 228">
            <a:extLst>
              <a:ext uri="{FF2B5EF4-FFF2-40B4-BE49-F238E27FC236}">
                <a16:creationId xmlns:a16="http://schemas.microsoft.com/office/drawing/2014/main" id="{E4EFD317-CB8E-239A-3A7F-23811955BB8F}"/>
              </a:ext>
            </a:extLst>
          </p:cNvPr>
          <p:cNvSpPr txBox="1"/>
          <p:nvPr/>
        </p:nvSpPr>
        <p:spPr>
          <a:xfrm>
            <a:off x="8733799" y="3042315"/>
            <a:ext cx="2098400" cy="21704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lang="ru-RU" sz="1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Көтерме сауда</a:t>
            </a:r>
            <a:endParaRPr sz="14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31" name="TextBox 230">
            <a:extLst>
              <a:ext uri="{FF2B5EF4-FFF2-40B4-BE49-F238E27FC236}">
                <a16:creationId xmlns:a16="http://schemas.microsoft.com/office/drawing/2014/main" id="{8D02F3A0-76A0-C5C3-2ED4-557437A18D45}"/>
              </a:ext>
            </a:extLst>
          </p:cNvPr>
          <p:cNvSpPr txBox="1"/>
          <p:nvPr/>
        </p:nvSpPr>
        <p:spPr>
          <a:xfrm>
            <a:off x="10423718" y="3013598"/>
            <a:ext cx="1102059" cy="28943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+</a:t>
            </a:r>
            <a:r>
              <a:rPr lang="ru-RU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15,4%</a:t>
            </a:r>
            <a:endParaRPr b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38" name="Рисунок 237" descr="Изображение выглядит как черный, темнот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37CB2E0A-8802-EF9C-4721-6B28CD40A98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0502" y="2970508"/>
            <a:ext cx="374400" cy="374400"/>
          </a:xfrm>
          <a:prstGeom prst="rect">
            <a:avLst/>
          </a:prstGeom>
        </p:spPr>
      </p:pic>
      <p:pic>
        <p:nvPicPr>
          <p:cNvPr id="242" name="Рисунок 241" descr="Изображение выглядит как черный, темнот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D266A432-08A5-BC20-961E-F4289874AF1B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8554" y="3465874"/>
            <a:ext cx="374400" cy="374400"/>
          </a:xfrm>
          <a:prstGeom prst="rect">
            <a:avLst/>
          </a:prstGeom>
        </p:spPr>
      </p:pic>
      <p:sp>
        <p:nvSpPr>
          <p:cNvPr id="244" name="Заголовок 1">
            <a:extLst>
              <a:ext uri="{FF2B5EF4-FFF2-40B4-BE49-F238E27FC236}">
                <a16:creationId xmlns:a16="http://schemas.microsoft.com/office/drawing/2014/main" id="{1C5B48A2-70EA-46A9-D24B-A872AC46FE75}"/>
              </a:ext>
            </a:extLst>
          </p:cNvPr>
          <p:cNvSpPr txBox="1">
            <a:spLocks/>
          </p:cNvSpPr>
          <p:nvPr/>
        </p:nvSpPr>
        <p:spPr>
          <a:xfrm>
            <a:off x="8470037" y="5235085"/>
            <a:ext cx="887324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200" dirty="0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Кіші</a:t>
            </a:r>
          </a:p>
          <a:p>
            <a:pPr algn="just">
              <a:defRPr/>
            </a:pPr>
            <a:endParaRPr lang="ru-RU" sz="1200" dirty="0">
              <a:solidFill>
                <a:schemeClr val="accent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1200" dirty="0">
                <a:solidFill>
                  <a:srgbClr val="0050A6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Ірі</a:t>
            </a:r>
          </a:p>
          <a:p>
            <a:pPr algn="just">
              <a:defRPr/>
            </a:pPr>
            <a:endParaRPr lang="ru-RU" sz="1200" dirty="0">
              <a:solidFill>
                <a:schemeClr val="accent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1200" b="1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Орта</a:t>
            </a:r>
          </a:p>
        </p:txBody>
      </p:sp>
      <p:sp>
        <p:nvSpPr>
          <p:cNvPr id="204" name="Text 25">
            <a:extLst>
              <a:ext uri="{FF2B5EF4-FFF2-40B4-BE49-F238E27FC236}">
                <a16:creationId xmlns:a16="http://schemas.microsoft.com/office/drawing/2014/main" id="{E0B2A48A-4304-25EF-C26F-FB1EB20B9182}"/>
              </a:ext>
            </a:extLst>
          </p:cNvPr>
          <p:cNvSpPr/>
          <p:nvPr/>
        </p:nvSpPr>
        <p:spPr>
          <a:xfrm>
            <a:off x="8239028" y="3976153"/>
            <a:ext cx="3405708" cy="97456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2025 жылғы кәсіпорын мөлшері бойынша инвестициялар құрылымы</a:t>
            </a:r>
          </a:p>
        </p:txBody>
      </p:sp>
      <p:sp>
        <p:nvSpPr>
          <p:cNvPr id="215" name="Text 25">
            <a:extLst>
              <a:ext uri="{FF2B5EF4-FFF2-40B4-BE49-F238E27FC236}">
                <a16:creationId xmlns:a16="http://schemas.microsoft.com/office/drawing/2014/main" id="{19B081CB-4B9F-B2EF-96AE-CDD4A4E40971}"/>
              </a:ext>
            </a:extLst>
          </p:cNvPr>
          <p:cNvSpPr/>
          <p:nvPr/>
        </p:nvSpPr>
        <p:spPr>
          <a:xfrm>
            <a:off x="2677191" y="1334246"/>
            <a:ext cx="4028410" cy="4425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Негізгі капиталға инвестициялар және нақты көлем индексінің серпіні</a:t>
            </a:r>
          </a:p>
        </p:txBody>
      </p:sp>
      <p:sp>
        <p:nvSpPr>
          <p:cNvPr id="218" name="Shape 9">
            <a:extLst>
              <a:ext uri="{FF2B5EF4-FFF2-40B4-BE49-F238E27FC236}">
                <a16:creationId xmlns:a16="http://schemas.microsoft.com/office/drawing/2014/main" id="{C294ABE0-C9C2-5FA7-016E-8FB1BCE6EA91}"/>
              </a:ext>
            </a:extLst>
          </p:cNvPr>
          <p:cNvSpPr/>
          <p:nvPr/>
        </p:nvSpPr>
        <p:spPr>
          <a:xfrm>
            <a:off x="530512" y="4195200"/>
            <a:ext cx="7348258" cy="2567804"/>
          </a:xfrm>
          <a:prstGeom prst="roundRect">
            <a:avLst>
              <a:gd name="adj" fmla="val 5455"/>
            </a:avLst>
          </a:prstGeom>
          <a:solidFill>
            <a:srgbClr val="F3F6FC"/>
          </a:solidFill>
          <a:ln/>
        </p:spPr>
        <p:txBody>
          <a:bodyPr>
            <a:normAutofit/>
          </a:bodyPr>
          <a:lstStyle/>
          <a:p>
            <a:endParaRPr lang="x-none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B12CBCBA-A727-5C19-0B34-67D67831F83A}"/>
              </a:ext>
            </a:extLst>
          </p:cNvPr>
          <p:cNvSpPr txBox="1"/>
          <p:nvPr/>
        </p:nvSpPr>
        <p:spPr>
          <a:xfrm>
            <a:off x="1859586" y="4202348"/>
            <a:ext cx="4690110" cy="523188"/>
          </a:xfrm>
          <a:prstGeom prst="rect">
            <a:avLst/>
          </a:prstGeom>
          <a:noFill/>
        </p:spPr>
        <p:txBody>
          <a:bodyPr wrap="square" lIns="91413" tIns="45704" rIns="91413" bIns="45704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Қаржыландыру көздері бойынша негізгі капиталға инвестициялар серпіні, трлн теңге</a:t>
            </a:r>
          </a:p>
          <a:p>
            <a:pPr algn="ctr"/>
            <a:endParaRPr lang="ru-RU" sz="14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23" name="Text 4">
            <a:extLst>
              <a:ext uri="{FF2B5EF4-FFF2-40B4-BE49-F238E27FC236}">
                <a16:creationId xmlns:a16="http://schemas.microsoft.com/office/drawing/2014/main" id="{3A6116DA-8B36-E6E3-8F56-C8A1E0E8EDC4}"/>
              </a:ext>
            </a:extLst>
          </p:cNvPr>
          <p:cNvSpPr/>
          <p:nvPr/>
        </p:nvSpPr>
        <p:spPr>
          <a:xfrm>
            <a:off x="530512" y="1622037"/>
            <a:ext cx="2240280" cy="4425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1100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-120"/>
              </a:rPr>
              <a:t>2021 жылға қарағанда нақты мәнде өсу</a:t>
            </a:r>
            <a:endParaRPr lang="en-US" sz="1100" dirty="0">
              <a:solidFill>
                <a:schemeClr val="bg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3FE385BE-BF35-D4CA-CF1D-074506630A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2324118"/>
              </p:ext>
            </p:extLst>
          </p:nvPr>
        </p:nvGraphicFramePr>
        <p:xfrm>
          <a:off x="815868" y="4601269"/>
          <a:ext cx="6523203" cy="20552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14" name="Shape 9">
            <a:extLst>
              <a:ext uri="{FF2B5EF4-FFF2-40B4-BE49-F238E27FC236}">
                <a16:creationId xmlns:a16="http://schemas.microsoft.com/office/drawing/2014/main" id="{A4264078-CEC7-32A2-D831-3BE117A79CBC}"/>
              </a:ext>
            </a:extLst>
          </p:cNvPr>
          <p:cNvSpPr/>
          <p:nvPr/>
        </p:nvSpPr>
        <p:spPr>
          <a:xfrm>
            <a:off x="2317718" y="6380984"/>
            <a:ext cx="2096627" cy="378031"/>
          </a:xfrm>
          <a:prstGeom prst="roundRect">
            <a:avLst>
              <a:gd name="adj" fmla="val 5455"/>
            </a:avLst>
          </a:prstGeom>
          <a:solidFill>
            <a:srgbClr val="F3F6FC"/>
          </a:solidFill>
          <a:ln/>
        </p:spPr>
        <p:txBody>
          <a:bodyPr>
            <a:normAutofit/>
          </a:bodyPr>
          <a:lstStyle/>
          <a:p>
            <a:r>
              <a:rPr lang="kk-KZ" sz="1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Бюджет қаражаты</a:t>
            </a:r>
            <a:endParaRPr lang="x-none" sz="14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16" name="Диаграмма 15">
            <a:extLst>
              <a:ext uri="{FF2B5EF4-FFF2-40B4-BE49-F238E27FC236}">
                <a16:creationId xmlns:a16="http://schemas.microsoft.com/office/drawing/2014/main" id="{DB75D298-9998-E1A3-76DA-B4B681D67A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6653952"/>
              </p:ext>
            </p:extLst>
          </p:nvPr>
        </p:nvGraphicFramePr>
        <p:xfrm>
          <a:off x="815868" y="1404173"/>
          <a:ext cx="6758818" cy="26871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20" name="Shape 9">
            <a:extLst>
              <a:ext uri="{FF2B5EF4-FFF2-40B4-BE49-F238E27FC236}">
                <a16:creationId xmlns:a16="http://schemas.microsoft.com/office/drawing/2014/main" id="{8F5F9295-5992-10BE-52E9-CF3506941CE3}"/>
              </a:ext>
            </a:extLst>
          </p:cNvPr>
          <p:cNvSpPr/>
          <p:nvPr/>
        </p:nvSpPr>
        <p:spPr>
          <a:xfrm>
            <a:off x="4747471" y="6380984"/>
            <a:ext cx="2096627" cy="378031"/>
          </a:xfrm>
          <a:prstGeom prst="roundRect">
            <a:avLst>
              <a:gd name="adj" fmla="val 5455"/>
            </a:avLst>
          </a:prstGeom>
          <a:solidFill>
            <a:srgbClr val="F3F6FC"/>
          </a:solidFill>
          <a:ln/>
        </p:spPr>
        <p:txBody>
          <a:bodyPr>
            <a:normAutofit/>
          </a:bodyPr>
          <a:lstStyle/>
          <a:p>
            <a:r>
              <a:rPr lang="kk-KZ" sz="1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Жеке қаражат</a:t>
            </a:r>
            <a:endParaRPr lang="x-none" sz="14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24" name="Диаграмма 23">
            <a:extLst>
              <a:ext uri="{FF2B5EF4-FFF2-40B4-BE49-F238E27FC236}">
                <a16:creationId xmlns:a16="http://schemas.microsoft.com/office/drawing/2014/main" id="{A606E463-FEA5-A0DB-6CEB-52FC7695E6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3587239"/>
              </p:ext>
            </p:extLst>
          </p:nvPr>
        </p:nvGraphicFramePr>
        <p:xfrm>
          <a:off x="8985501" y="4707714"/>
          <a:ext cx="2540275" cy="19610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3" name="Номер слайда 1">
            <a:extLst>
              <a:ext uri="{FF2B5EF4-FFF2-40B4-BE49-F238E27FC236}">
                <a16:creationId xmlns:a16="http://schemas.microsoft.com/office/drawing/2014/main" id="{A7080FEB-860D-1D64-5CE5-28F927C15B4F}"/>
              </a:ext>
            </a:extLst>
          </p:cNvPr>
          <p:cNvSpPr txBox="1">
            <a:spLocks/>
          </p:cNvSpPr>
          <p:nvPr/>
        </p:nvSpPr>
        <p:spPr>
          <a:xfrm>
            <a:off x="11678205" y="6385247"/>
            <a:ext cx="509454" cy="3777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4888ECD-6A02-44B6-939D-4ADFD1B37CB5}" type="slidenum">
              <a:rPr lang="ru-RU" sz="1800" b="1" smtClean="0">
                <a:solidFill>
                  <a:srgbClr val="0A659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pPr algn="ctr"/>
              <a:t>3</a:t>
            </a:fld>
            <a:endParaRPr lang="ru-RU" sz="1800" b="1" dirty="0">
              <a:solidFill>
                <a:srgbClr val="0A659F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743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8">
            <a:extLst>
              <a:ext uri="{FF2B5EF4-FFF2-40B4-BE49-F238E27FC236}">
                <a16:creationId xmlns:a16="http://schemas.microsoft.com/office/drawing/2014/main" id="{6F569BF4-EF20-D4BA-2643-D732C3E74524}"/>
              </a:ext>
            </a:extLst>
          </p:cNvPr>
          <p:cNvSpPr/>
          <p:nvPr/>
        </p:nvSpPr>
        <p:spPr>
          <a:xfrm>
            <a:off x="623002" y="3808343"/>
            <a:ext cx="5547728" cy="2876236"/>
          </a:xfrm>
          <a:prstGeom prst="roundRect">
            <a:avLst>
              <a:gd name="adj" fmla="val 3053"/>
            </a:avLst>
          </a:prstGeom>
          <a:solidFill>
            <a:srgbClr val="F3F6FC"/>
          </a:solidFill>
          <a:ln w="12700">
            <a:solidFill>
              <a:srgbClr val="CADCFC"/>
            </a:solidFill>
            <a:prstDash val="solid"/>
          </a:ln>
        </p:spPr>
        <p:txBody>
          <a:bodyPr>
            <a:normAutofit/>
          </a:bodyPr>
          <a:lstStyle/>
          <a:p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F99B82A0-80A4-7148-D522-FF938EA25C2E}"/>
              </a:ext>
            </a:extLst>
          </p:cNvPr>
          <p:cNvSpPr/>
          <p:nvPr/>
        </p:nvSpPr>
        <p:spPr>
          <a:xfrm>
            <a:off x="6464976" y="1082566"/>
            <a:ext cx="5311303" cy="5602013"/>
          </a:xfrm>
          <a:prstGeom prst="roundRect">
            <a:avLst>
              <a:gd name="adj" fmla="val 3053"/>
            </a:avLst>
          </a:prstGeom>
          <a:solidFill>
            <a:srgbClr val="F3F6FC"/>
          </a:solidFill>
          <a:ln w="12700">
            <a:solidFill>
              <a:srgbClr val="CADCFC"/>
            </a:solidFill>
            <a:prstDash val="solid"/>
          </a:ln>
        </p:spPr>
        <p:txBody>
          <a:bodyPr>
            <a:normAutofit/>
          </a:bodyPr>
          <a:lstStyle/>
          <a:p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Shape 8">
            <a:extLst>
              <a:ext uri="{FF2B5EF4-FFF2-40B4-BE49-F238E27FC236}">
                <a16:creationId xmlns:a16="http://schemas.microsoft.com/office/drawing/2014/main" id="{486A8699-FB89-BC9D-8732-F2A5BDBD9677}"/>
              </a:ext>
            </a:extLst>
          </p:cNvPr>
          <p:cNvSpPr/>
          <p:nvPr/>
        </p:nvSpPr>
        <p:spPr>
          <a:xfrm>
            <a:off x="623002" y="1082566"/>
            <a:ext cx="5547728" cy="2595484"/>
          </a:xfrm>
          <a:prstGeom prst="roundRect">
            <a:avLst>
              <a:gd name="adj" fmla="val 3053"/>
            </a:avLst>
          </a:prstGeom>
          <a:solidFill>
            <a:srgbClr val="F3F6FC"/>
          </a:solidFill>
          <a:ln w="12700">
            <a:solidFill>
              <a:srgbClr val="CADCFC"/>
            </a:solidFill>
            <a:prstDash val="solid"/>
          </a:ln>
        </p:spPr>
        <p:txBody>
          <a:bodyPr>
            <a:normAutofit/>
          </a:bodyPr>
          <a:lstStyle/>
          <a:p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4" name="Text 3">
            <a:extLst>
              <a:ext uri="{FF2B5EF4-FFF2-40B4-BE49-F238E27FC236}">
                <a16:creationId xmlns:a16="http://schemas.microsoft.com/office/drawing/2014/main" id="{1052751E-20FD-FDDE-2C37-00675061272B}"/>
              </a:ext>
            </a:extLst>
          </p:cNvPr>
          <p:cNvSpPr/>
          <p:nvPr/>
        </p:nvSpPr>
        <p:spPr>
          <a:xfrm>
            <a:off x="890174" y="1072888"/>
            <a:ext cx="5002923" cy="373397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 algn="ctr">
              <a:buNone/>
            </a:pPr>
            <a:r>
              <a:rPr lang="ru-RU" sz="1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itchFamily="34" charset="-120"/>
              </a:rPr>
              <a:t>ШОБ жалпы қосылған құнының ЖІӨ-дегі үлесі</a:t>
            </a:r>
          </a:p>
        </p:txBody>
      </p:sp>
      <p:sp>
        <p:nvSpPr>
          <p:cNvPr id="120" name="Text 0">
            <a:extLst>
              <a:ext uri="{FF2B5EF4-FFF2-40B4-BE49-F238E27FC236}">
                <a16:creationId xmlns:a16="http://schemas.microsoft.com/office/drawing/2014/main" id="{BDBE81A4-AE77-D709-4B76-9B9E841FF297}"/>
              </a:ext>
            </a:extLst>
          </p:cNvPr>
          <p:cNvSpPr/>
          <p:nvPr/>
        </p:nvSpPr>
        <p:spPr>
          <a:xfrm>
            <a:off x="464643" y="80000"/>
            <a:ext cx="9795515" cy="155000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1E2761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itchFamily="34" charset="-120"/>
              </a:rPr>
              <a:t>ШОБ-тың экономикадағы рөлінің артуы</a:t>
            </a:r>
            <a:endParaRPr lang="en-US" sz="2800" dirty="0">
              <a:solidFill>
                <a:srgbClr val="1E276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28FA649-45DD-0141-E8C9-D80AE2DEDC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6718" y="-1056229"/>
            <a:ext cx="3224849" cy="3224849"/>
          </a:xfrm>
          <a:prstGeom prst="rect">
            <a:avLst/>
          </a:prstGeom>
        </p:spPr>
      </p:pic>
      <p:sp>
        <p:nvSpPr>
          <p:cNvPr id="12" name="Text 3">
            <a:extLst>
              <a:ext uri="{FF2B5EF4-FFF2-40B4-BE49-F238E27FC236}">
                <a16:creationId xmlns:a16="http://schemas.microsoft.com/office/drawing/2014/main" id="{590FC8ED-003F-185D-E7AE-5904D3E795DA}"/>
              </a:ext>
            </a:extLst>
          </p:cNvPr>
          <p:cNvSpPr/>
          <p:nvPr/>
        </p:nvSpPr>
        <p:spPr>
          <a:xfrm>
            <a:off x="6747354" y="1234018"/>
            <a:ext cx="5002923" cy="373397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 algn="ctr">
              <a:buNone/>
            </a:pPr>
            <a:r>
              <a:rPr lang="ru-RU" sz="1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itchFamily="34" charset="-120"/>
              </a:rPr>
              <a:t>ШОБ жалпы қосылған құнының ЖӨӨ-дегі үлесі</a:t>
            </a:r>
          </a:p>
        </p:txBody>
      </p:sp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7DA03E9A-BEEC-E179-47B1-454F07B168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0543540"/>
              </p:ext>
            </p:extLst>
          </p:nvPr>
        </p:nvGraphicFramePr>
        <p:xfrm>
          <a:off x="6701032" y="1607412"/>
          <a:ext cx="5002922" cy="49255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Text 3">
            <a:extLst>
              <a:ext uri="{FF2B5EF4-FFF2-40B4-BE49-F238E27FC236}">
                <a16:creationId xmlns:a16="http://schemas.microsoft.com/office/drawing/2014/main" id="{6B35015A-CFEC-A15E-A72D-6D8B1132A509}"/>
              </a:ext>
            </a:extLst>
          </p:cNvPr>
          <p:cNvSpPr/>
          <p:nvPr/>
        </p:nvSpPr>
        <p:spPr>
          <a:xfrm>
            <a:off x="890174" y="3783892"/>
            <a:ext cx="5002923" cy="373397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 algn="ctr">
              <a:buNone/>
            </a:pPr>
            <a:r>
              <a:rPr lang="ru-RU" sz="1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itchFamily="34" charset="-120"/>
              </a:rPr>
              <a:t>ШОБ-тың негізгі драйверлері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BC8AFF92-32AE-78B4-528C-49D2A08887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8396907"/>
              </p:ext>
            </p:extLst>
          </p:nvPr>
        </p:nvGraphicFramePr>
        <p:xfrm>
          <a:off x="645180" y="4070205"/>
          <a:ext cx="5483459" cy="26517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72035">
                  <a:extLst>
                    <a:ext uri="{9D8B030D-6E8A-4147-A177-3AD203B41FA5}">
                      <a16:colId xmlns:a16="http://schemas.microsoft.com/office/drawing/2014/main" val="319966236"/>
                    </a:ext>
                  </a:extLst>
                </a:gridCol>
                <a:gridCol w="1651612">
                  <a:extLst>
                    <a:ext uri="{9D8B030D-6E8A-4147-A177-3AD203B41FA5}">
                      <a16:colId xmlns:a16="http://schemas.microsoft.com/office/drawing/2014/main" val="2650612147"/>
                    </a:ext>
                  </a:extLst>
                </a:gridCol>
                <a:gridCol w="1459812">
                  <a:extLst>
                    <a:ext uri="{9D8B030D-6E8A-4147-A177-3AD203B41FA5}">
                      <a16:colId xmlns:a16="http://schemas.microsoft.com/office/drawing/2014/main" val="415478523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defTabSz="0" fontAlgn="b">
                        <a:buNone/>
                      </a:pPr>
                      <a:endParaRPr lang="ru-KZ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0" fontAlgn="b">
                        <a:buNone/>
                      </a:pPr>
                      <a:r>
                        <a:rPr lang="ru-KZ" sz="1100" b="1" u="none" strike="noStrike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ШОБ өнім көлеміндегі үлесі, %</a:t>
                      </a:r>
                      <a:endParaRPr lang="ru-KZ" sz="1100" b="1" i="0" u="none" strike="noStrike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0" fontAlgn="b">
                        <a:buNone/>
                      </a:pPr>
                      <a:r>
                        <a:rPr lang="ru-KZ" sz="1100" b="1" u="none" strike="noStrike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ШОБ-тағы жұмыспен қамтылғандар үлесі</a:t>
                      </a:r>
                      <a:r>
                        <a:rPr lang="ru-RU" sz="1100" b="1" u="none" strike="noStrike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, %</a:t>
                      </a:r>
                      <a:endParaRPr lang="ru-KZ" sz="1100" b="1" i="0" u="none" strike="noStrike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607356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l" defTabSz="0" fontAlgn="ctr">
                        <a:buNone/>
                      </a:pPr>
                      <a:r>
                        <a:rPr lang="ru-KZ" sz="1050" b="0" u="none" strike="noStrike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Көтерме және бөлшек сауда; автокөліктер мен мотоциклдерді жөндеу</a:t>
                      </a:r>
                      <a:endParaRPr lang="ru-KZ" sz="1050" b="0" i="0" u="none" strike="noStrike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0" fontAlgn="b">
                        <a:buNone/>
                      </a:pPr>
                      <a:r>
                        <a:rPr lang="ru-KZ" sz="1200" b="1" u="none" strike="noStrike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27,0</a:t>
                      </a:r>
                      <a:endParaRPr lang="ru-KZ" sz="1200" b="1" i="0" u="none" strike="noStrike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0" fontAlgn="b">
                        <a:buNone/>
                      </a:pPr>
                      <a:r>
                        <a:rPr lang="ru-KZ" sz="1200" b="1" u="none" strike="noStrike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30,5</a:t>
                      </a:r>
                      <a:endParaRPr lang="ru-KZ" sz="1200" b="1" i="0" u="none" strike="noStrike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9574466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 defTabSz="0" fontAlgn="ctr">
                        <a:buNone/>
                      </a:pPr>
                      <a:r>
                        <a:rPr lang="ru-KZ" sz="1050" b="0" u="none" strike="noStrike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Құрылыс</a:t>
                      </a:r>
                      <a:endParaRPr lang="ru-KZ" sz="1050" b="0" i="0" u="none" strike="noStrike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0" fontAlgn="b">
                        <a:buNone/>
                      </a:pPr>
                      <a:r>
                        <a:rPr lang="ru-KZ" sz="1200" b="1" u="none" strike="noStrike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15,8</a:t>
                      </a:r>
                      <a:endParaRPr lang="ru-KZ" sz="1200" b="1" i="0" u="none" strike="noStrike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0" fontAlgn="b">
                        <a:buNone/>
                      </a:pPr>
                      <a:r>
                        <a:rPr lang="ru-KZ" sz="1200" b="1" u="none" strike="noStrike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7,5</a:t>
                      </a:r>
                      <a:endParaRPr lang="ru-KZ" sz="1200" b="1" i="0" u="none" strike="noStrike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9115595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 defTabSz="0" fontAlgn="ctr">
                        <a:buNone/>
                      </a:pPr>
                      <a:r>
                        <a:rPr lang="ru-KZ" sz="1050" b="0" u="none" strike="noStrike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Өңдеу өнеркәсібі</a:t>
                      </a:r>
                      <a:endParaRPr lang="ru-KZ" sz="1050" b="0" i="0" u="none" strike="noStrike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0" fontAlgn="b">
                        <a:buNone/>
                      </a:pPr>
                      <a:r>
                        <a:rPr lang="ru-KZ" sz="1200" b="1" u="none" strike="noStrike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12,6</a:t>
                      </a:r>
                      <a:endParaRPr lang="ru-KZ" sz="1200" b="1" i="0" u="none" strike="noStrike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0" fontAlgn="b">
                        <a:buNone/>
                      </a:pPr>
                      <a:r>
                        <a:rPr lang="ru-KZ" sz="1200" b="1" u="none" strike="noStrike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8,5</a:t>
                      </a:r>
                      <a:endParaRPr lang="ru-KZ" sz="1200" b="1" i="0" u="none" strike="noStrike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6786936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 defTabSz="0" fontAlgn="ctr">
                        <a:buNone/>
                      </a:pPr>
                      <a:r>
                        <a:rPr lang="ru-KZ" sz="1050" b="0" u="none" strike="noStrike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Көлік және сақтау</a:t>
                      </a:r>
                      <a:endParaRPr lang="ru-KZ" sz="1050" b="0" i="0" u="none" strike="noStrike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0" fontAlgn="b">
                        <a:buNone/>
                      </a:pPr>
                      <a:r>
                        <a:rPr lang="ru-KZ" sz="1200" b="1" u="none" strike="noStrike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7,0</a:t>
                      </a:r>
                      <a:endParaRPr lang="ru-KZ" sz="1200" b="1" i="0" u="none" strike="noStrike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0" fontAlgn="b">
                        <a:buNone/>
                      </a:pPr>
                      <a:r>
                        <a:rPr lang="ru-KZ" sz="1200" b="1" u="none" strike="noStrike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7,3</a:t>
                      </a:r>
                      <a:endParaRPr lang="ru-KZ" sz="1200" b="1" i="0" u="none" strike="noStrike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9776275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marL="0" marR="0" lvl="0" indent="0" algn="l" defTabSz="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KZ" sz="1050" b="0" u="none" strike="noStrike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Ауыл, орман және балық шаруашылығы</a:t>
                      </a:r>
                      <a:endParaRPr lang="ru-KZ" sz="1050" b="0" i="0" u="none" strike="noStrike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algn="l" defTabSz="0" fontAlgn="ctr">
                        <a:buNone/>
                      </a:pPr>
                      <a:endParaRPr lang="ru-KZ" sz="1050" b="0" i="0" u="none" strike="noStrike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0" fontAlgn="b">
                        <a:buNone/>
                      </a:pPr>
                      <a:r>
                        <a:rPr lang="ru-KZ" sz="1200" b="1" u="none" strike="noStrike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6,2</a:t>
                      </a:r>
                      <a:endParaRPr lang="ru-KZ" sz="1200" b="1" i="0" u="none" strike="noStrike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0" fontAlgn="b">
                        <a:buNone/>
                      </a:pPr>
                      <a:r>
                        <a:rPr lang="ru-KZ" sz="1200" b="1" u="none" strike="noStrike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9,7</a:t>
                      </a:r>
                      <a:endParaRPr lang="ru-KZ" sz="1200" b="1" i="0" u="none" strike="noStrike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3492755"/>
                  </a:ext>
                </a:extLst>
              </a:tr>
            </a:tbl>
          </a:graphicData>
        </a:graphic>
      </p:graphicFrame>
      <p:graphicFrame>
        <p:nvGraphicFramePr>
          <p:cNvPr id="5" name="Chart 1">
            <a:extLst>
              <a:ext uri="{FF2B5EF4-FFF2-40B4-BE49-F238E27FC236}">
                <a16:creationId xmlns:a16="http://schemas.microsoft.com/office/drawing/2014/main" id="{31C8D94F-3F31-7EB8-4C72-84C2AD0AEC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4192566"/>
              </p:ext>
            </p:extLst>
          </p:nvPr>
        </p:nvGraphicFramePr>
        <p:xfrm>
          <a:off x="742001" y="1234018"/>
          <a:ext cx="5311303" cy="2493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Номер слайда 1">
            <a:extLst>
              <a:ext uri="{FF2B5EF4-FFF2-40B4-BE49-F238E27FC236}">
                <a16:creationId xmlns:a16="http://schemas.microsoft.com/office/drawing/2014/main" id="{1B446873-1D73-A0C6-29DF-D99E17EA4605}"/>
              </a:ext>
            </a:extLst>
          </p:cNvPr>
          <p:cNvSpPr txBox="1">
            <a:spLocks/>
          </p:cNvSpPr>
          <p:nvPr/>
        </p:nvSpPr>
        <p:spPr>
          <a:xfrm>
            <a:off x="11678205" y="6385247"/>
            <a:ext cx="509454" cy="3777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4888ECD-6A02-44B6-939D-4ADFD1B37CB5}" type="slidenum">
              <a:rPr lang="ru-RU" sz="1800" b="1" smtClean="0">
                <a:solidFill>
                  <a:srgbClr val="0A659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pPr algn="ctr"/>
              <a:t>4</a:t>
            </a:fld>
            <a:endParaRPr lang="ru-RU" sz="1800" b="1" dirty="0">
              <a:solidFill>
                <a:srgbClr val="0A659F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067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8">
            <a:extLst>
              <a:ext uri="{FF2B5EF4-FFF2-40B4-BE49-F238E27FC236}">
                <a16:creationId xmlns:a16="http://schemas.microsoft.com/office/drawing/2014/main" id="{B868CAA0-93CB-BADF-8AD5-82F438D670D6}"/>
              </a:ext>
            </a:extLst>
          </p:cNvPr>
          <p:cNvSpPr/>
          <p:nvPr/>
        </p:nvSpPr>
        <p:spPr>
          <a:xfrm>
            <a:off x="6116512" y="2549991"/>
            <a:ext cx="5572011" cy="3739050"/>
          </a:xfrm>
          <a:prstGeom prst="roundRect">
            <a:avLst>
              <a:gd name="adj" fmla="val 3053"/>
            </a:avLst>
          </a:prstGeom>
          <a:solidFill>
            <a:srgbClr val="FFFFFF"/>
          </a:solidFill>
          <a:ln w="12700">
            <a:solidFill>
              <a:srgbClr val="E6EBF2"/>
            </a:solidFill>
            <a:prstDash val="solid"/>
          </a:ln>
        </p:spPr>
        <p:txBody>
          <a:bodyPr>
            <a:normAutofit/>
          </a:bodyPr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5E36824-D293-A0AA-432A-46CED4342D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6718" y="-1056229"/>
            <a:ext cx="3224849" cy="3224849"/>
          </a:xfrm>
          <a:prstGeom prst="rect">
            <a:avLst/>
          </a:prstGeom>
        </p:spPr>
      </p:pic>
      <p:sp>
        <p:nvSpPr>
          <p:cNvPr id="8" name="Shape 8">
            <a:extLst>
              <a:ext uri="{FF2B5EF4-FFF2-40B4-BE49-F238E27FC236}">
                <a16:creationId xmlns:a16="http://schemas.microsoft.com/office/drawing/2014/main" id="{EE1E97A9-0D31-FBDE-A83E-28FD61774F34}"/>
              </a:ext>
            </a:extLst>
          </p:cNvPr>
          <p:cNvSpPr/>
          <p:nvPr/>
        </p:nvSpPr>
        <p:spPr>
          <a:xfrm>
            <a:off x="4220878" y="1475900"/>
            <a:ext cx="3566752" cy="993469"/>
          </a:xfrm>
          <a:prstGeom prst="roundRect">
            <a:avLst>
              <a:gd name="adj" fmla="val 3053"/>
            </a:avLst>
          </a:prstGeom>
          <a:solidFill>
            <a:srgbClr val="FFFFFF"/>
          </a:solidFill>
          <a:ln w="12700">
            <a:solidFill>
              <a:srgbClr val="E6EBF2"/>
            </a:solidFill>
            <a:prstDash val="solid"/>
          </a:ln>
        </p:spPr>
        <p:txBody>
          <a:bodyPr>
            <a:normAutofit/>
          </a:bodyPr>
          <a:lstStyle/>
          <a:p>
            <a:endParaRPr lang="ru-RU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Shape 8">
            <a:extLst>
              <a:ext uri="{FF2B5EF4-FFF2-40B4-BE49-F238E27FC236}">
                <a16:creationId xmlns:a16="http://schemas.microsoft.com/office/drawing/2014/main" id="{825A39C5-C932-33BC-AE6F-9539934CF463}"/>
              </a:ext>
            </a:extLst>
          </p:cNvPr>
          <p:cNvSpPr/>
          <p:nvPr/>
        </p:nvSpPr>
        <p:spPr>
          <a:xfrm>
            <a:off x="8121772" y="1475900"/>
            <a:ext cx="3566752" cy="993469"/>
          </a:xfrm>
          <a:prstGeom prst="roundRect">
            <a:avLst>
              <a:gd name="adj" fmla="val 3053"/>
            </a:avLst>
          </a:prstGeom>
          <a:solidFill>
            <a:srgbClr val="FFFFFF"/>
          </a:solidFill>
          <a:ln w="12700">
            <a:solidFill>
              <a:srgbClr val="E6EBF2"/>
            </a:solidFill>
            <a:prstDash val="solid"/>
          </a:ln>
        </p:spPr>
        <p:txBody>
          <a:bodyPr>
            <a:normAutofit/>
          </a:bodyPr>
          <a:lstStyle/>
          <a:p>
            <a:endParaRPr lang="ru-RU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Shape 8">
            <a:extLst>
              <a:ext uri="{FF2B5EF4-FFF2-40B4-BE49-F238E27FC236}">
                <a16:creationId xmlns:a16="http://schemas.microsoft.com/office/drawing/2014/main" id="{408823D3-C8C8-40B8-0621-3487E9B2B703}"/>
              </a:ext>
            </a:extLst>
          </p:cNvPr>
          <p:cNvSpPr/>
          <p:nvPr/>
        </p:nvSpPr>
        <p:spPr>
          <a:xfrm>
            <a:off x="319984" y="1475900"/>
            <a:ext cx="3566752" cy="993469"/>
          </a:xfrm>
          <a:prstGeom prst="roundRect">
            <a:avLst>
              <a:gd name="adj" fmla="val 3053"/>
            </a:avLst>
          </a:prstGeom>
          <a:solidFill>
            <a:srgbClr val="FFFFFF"/>
          </a:solidFill>
          <a:ln w="12700">
            <a:solidFill>
              <a:srgbClr val="E6EBF2"/>
            </a:solidFill>
            <a:prstDash val="solid"/>
          </a:ln>
        </p:spPr>
        <p:txBody>
          <a:bodyPr>
            <a:normAutofit/>
          </a:bodyPr>
          <a:lstStyle/>
          <a:p>
            <a:endParaRPr lang="ru-RU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0" name="Shape 8">
            <a:extLst>
              <a:ext uri="{FF2B5EF4-FFF2-40B4-BE49-F238E27FC236}">
                <a16:creationId xmlns:a16="http://schemas.microsoft.com/office/drawing/2014/main" id="{4BDD0B77-B54A-4EC8-9A30-BB2350D2B8E8}"/>
              </a:ext>
            </a:extLst>
          </p:cNvPr>
          <p:cNvSpPr/>
          <p:nvPr/>
        </p:nvSpPr>
        <p:spPr>
          <a:xfrm>
            <a:off x="275465" y="2549991"/>
            <a:ext cx="5685824" cy="3739050"/>
          </a:xfrm>
          <a:prstGeom prst="roundRect">
            <a:avLst>
              <a:gd name="adj" fmla="val 3053"/>
            </a:avLst>
          </a:prstGeom>
          <a:solidFill>
            <a:srgbClr val="FFFFFF"/>
          </a:solidFill>
          <a:ln w="12700">
            <a:solidFill>
              <a:srgbClr val="E6EBF2"/>
            </a:solidFill>
            <a:prstDash val="solid"/>
          </a:ln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8D46829F-70EB-4247-9C5D-7B52681AEE6F}"/>
              </a:ext>
            </a:extLst>
          </p:cNvPr>
          <p:cNvSpPr/>
          <p:nvPr/>
        </p:nvSpPr>
        <p:spPr>
          <a:xfrm>
            <a:off x="1566758" y="-4875476"/>
            <a:ext cx="655113" cy="210775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E6EBF2"/>
            </a:solidFill>
            <a:prstDash val="solid"/>
          </a:ln>
        </p:spPr>
        <p:txBody>
          <a:bodyPr>
            <a:normAutofit fontScale="40000" lnSpcReduction="20000"/>
          </a:bodyPr>
          <a:lstStyle/>
          <a:p>
            <a:endParaRPr lang="x-none"/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4C56F89C-FDB1-44D9-A258-E55994553304}"/>
              </a:ext>
            </a:extLst>
          </p:cNvPr>
          <p:cNvSpPr/>
          <p:nvPr/>
        </p:nvSpPr>
        <p:spPr>
          <a:xfrm>
            <a:off x="728257" y="1579471"/>
            <a:ext cx="961435" cy="82607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14</a:t>
            </a:r>
            <a:r>
              <a:rPr lang="ru-RU" sz="28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4,7</a:t>
            </a:r>
            <a:endParaRPr lang="en-US" sz="2800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Text 7">
            <a:extLst>
              <a:ext uri="{FF2B5EF4-FFF2-40B4-BE49-F238E27FC236}">
                <a16:creationId xmlns:a16="http://schemas.microsoft.com/office/drawing/2014/main" id="{045834D0-888A-46EB-B16A-83160D14C155}"/>
              </a:ext>
            </a:extLst>
          </p:cNvPr>
          <p:cNvSpPr/>
          <p:nvPr/>
        </p:nvSpPr>
        <p:spPr>
          <a:xfrm>
            <a:off x="1830314" y="1992509"/>
            <a:ext cx="2377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2025 жылғы тауар айналымы</a:t>
            </a:r>
          </a:p>
        </p:txBody>
      </p:sp>
      <p:sp>
        <p:nvSpPr>
          <p:cNvPr id="14" name="Text 8">
            <a:extLst>
              <a:ext uri="{FF2B5EF4-FFF2-40B4-BE49-F238E27FC236}">
                <a16:creationId xmlns:a16="http://schemas.microsoft.com/office/drawing/2014/main" id="{D478B6EB-FDF5-4E42-BFCC-4B0CA0257D0C}"/>
              </a:ext>
            </a:extLst>
          </p:cNvPr>
          <p:cNvSpPr/>
          <p:nvPr/>
        </p:nvSpPr>
        <p:spPr>
          <a:xfrm>
            <a:off x="1830314" y="1845953"/>
            <a:ext cx="23774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млрд АҚШ доллары</a:t>
            </a:r>
          </a:p>
        </p:txBody>
      </p:sp>
      <p:sp>
        <p:nvSpPr>
          <p:cNvPr id="17" name="Text 11">
            <a:extLst>
              <a:ext uri="{FF2B5EF4-FFF2-40B4-BE49-F238E27FC236}">
                <a16:creationId xmlns:a16="http://schemas.microsoft.com/office/drawing/2014/main" id="{10CE5EA5-DA82-47DA-848E-E80DC4C4BFDB}"/>
              </a:ext>
            </a:extLst>
          </p:cNvPr>
          <p:cNvSpPr/>
          <p:nvPr/>
        </p:nvSpPr>
        <p:spPr>
          <a:xfrm>
            <a:off x="4546269" y="1863928"/>
            <a:ext cx="1355251" cy="25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+4</a:t>
            </a:r>
            <a:r>
              <a:rPr lang="ru-RU" sz="28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2,2</a:t>
            </a:r>
            <a:r>
              <a:rPr lang="en-US" sz="28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%</a:t>
            </a:r>
            <a:endParaRPr lang="en-US" sz="2800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" name="Text 12">
            <a:extLst>
              <a:ext uri="{FF2B5EF4-FFF2-40B4-BE49-F238E27FC236}">
                <a16:creationId xmlns:a16="http://schemas.microsoft.com/office/drawing/2014/main" id="{0F587F14-F097-400B-AB33-0CD5EC190863}"/>
              </a:ext>
            </a:extLst>
          </p:cNvPr>
          <p:cNvSpPr/>
          <p:nvPr/>
        </p:nvSpPr>
        <p:spPr>
          <a:xfrm>
            <a:off x="5961288" y="1841341"/>
            <a:ext cx="2148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 жылдағы өсу</a:t>
            </a:r>
            <a:endParaRPr lang="en-US" sz="12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9" name="Text 13">
            <a:extLst>
              <a:ext uri="{FF2B5EF4-FFF2-40B4-BE49-F238E27FC236}">
                <a16:creationId xmlns:a16="http://schemas.microsoft.com/office/drawing/2014/main" id="{AEE94C87-E0A5-423C-8A85-258E0ACA970C}"/>
              </a:ext>
            </a:extLst>
          </p:cNvPr>
          <p:cNvSpPr/>
          <p:nvPr/>
        </p:nvSpPr>
        <p:spPr>
          <a:xfrm>
            <a:off x="5961288" y="2019689"/>
            <a:ext cx="21488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жалпы тауар айналымы</a:t>
            </a:r>
          </a:p>
        </p:txBody>
      </p:sp>
      <p:sp>
        <p:nvSpPr>
          <p:cNvPr id="27" name="Text 21">
            <a:extLst>
              <a:ext uri="{FF2B5EF4-FFF2-40B4-BE49-F238E27FC236}">
                <a16:creationId xmlns:a16="http://schemas.microsoft.com/office/drawing/2014/main" id="{A956C4FF-7BE4-4032-B51B-F91715EE65C4}"/>
              </a:ext>
            </a:extLst>
          </p:cNvPr>
          <p:cNvSpPr/>
          <p:nvPr/>
        </p:nvSpPr>
        <p:spPr>
          <a:xfrm>
            <a:off x="8447773" y="1717169"/>
            <a:ext cx="1416058" cy="51092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  <a:cs typeface="Aptos Display" pitchFamily="34" charset="-120"/>
              </a:rPr>
              <a:t>45,2%</a:t>
            </a:r>
            <a:endParaRPr lang="en-US" sz="2800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8" name="Text 22">
            <a:extLst>
              <a:ext uri="{FF2B5EF4-FFF2-40B4-BE49-F238E27FC236}">
                <a16:creationId xmlns:a16="http://schemas.microsoft.com/office/drawing/2014/main" id="{50706F30-4F3A-4AA6-A531-9F8A5255C042}"/>
              </a:ext>
            </a:extLst>
          </p:cNvPr>
          <p:cNvSpPr/>
          <p:nvPr/>
        </p:nvSpPr>
        <p:spPr>
          <a:xfrm>
            <a:off x="9632630" y="1625932"/>
            <a:ext cx="2870533" cy="43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ru-RU" sz="1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өңдеу </a:t>
            </a:r>
            <a:r>
              <a:rPr lang="ru-RU" sz="1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өнеркәсібі</a:t>
            </a:r>
            <a:r>
              <a:rPr lang="ru-RU" sz="1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0" indent="0">
              <a:buNone/>
            </a:pPr>
            <a:r>
              <a:rPr lang="ru-RU" sz="1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экспортының</a:t>
            </a:r>
            <a:r>
              <a:rPr lang="ru-RU" sz="1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өсуі</a:t>
            </a:r>
            <a:endParaRPr lang="en-US" sz="12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9" name="Text 23">
            <a:extLst>
              <a:ext uri="{FF2B5EF4-FFF2-40B4-BE49-F238E27FC236}">
                <a16:creationId xmlns:a16="http://schemas.microsoft.com/office/drawing/2014/main" id="{CA70E668-DD71-45D3-9F68-F58B467B05B5}"/>
              </a:ext>
            </a:extLst>
          </p:cNvPr>
          <p:cNvSpPr/>
          <p:nvPr/>
        </p:nvSpPr>
        <p:spPr>
          <a:xfrm>
            <a:off x="9632630" y="2074586"/>
            <a:ext cx="2532888" cy="2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ru-RU" sz="1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2021 жылға қарағанда</a:t>
            </a:r>
          </a:p>
        </p:txBody>
      </p:sp>
      <p:sp>
        <p:nvSpPr>
          <p:cNvPr id="31" name="Text 25">
            <a:extLst>
              <a:ext uri="{FF2B5EF4-FFF2-40B4-BE49-F238E27FC236}">
                <a16:creationId xmlns:a16="http://schemas.microsoft.com/office/drawing/2014/main" id="{57E49D52-61B7-4EBE-B54C-4D913C2FB966}"/>
              </a:ext>
            </a:extLst>
          </p:cNvPr>
          <p:cNvSpPr/>
          <p:nvPr/>
        </p:nvSpPr>
        <p:spPr>
          <a:xfrm>
            <a:off x="558647" y="2682107"/>
            <a:ext cx="6024880" cy="29153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Өңдеу өнеркәсібі экспортының үлесі, %</a:t>
            </a:r>
            <a:r>
              <a:rPr lang="en-US" sz="1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endParaRPr lang="en-US" sz="14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 0">
            <a:extLst>
              <a:ext uri="{FF2B5EF4-FFF2-40B4-BE49-F238E27FC236}">
                <a16:creationId xmlns:a16="http://schemas.microsoft.com/office/drawing/2014/main" id="{7EE5D116-F1F3-4B37-5ED4-F3527E1CD351}"/>
              </a:ext>
            </a:extLst>
          </p:cNvPr>
          <p:cNvSpPr/>
          <p:nvPr/>
        </p:nvSpPr>
        <p:spPr>
          <a:xfrm>
            <a:off x="339674" y="80000"/>
            <a:ext cx="9986119" cy="155000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 algn="ctr">
              <a:buNone/>
            </a:pPr>
            <a:r>
              <a:rPr lang="ru-RU" sz="2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Өңдеу өнеркәсібінің экспорты Қазақстанның сыртқы саудасындағы позициясын бірте-бірте нығайтуда</a:t>
            </a:r>
            <a:endParaRPr lang="en-US" sz="2600" dirty="0">
              <a:solidFill>
                <a:srgbClr val="1E2761"/>
              </a:solidFill>
            </a:endParaRPr>
          </a:p>
        </p:txBody>
      </p:sp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id="{5B85D8E9-85F7-7014-133D-9F83F00F49C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4134944"/>
              </p:ext>
            </p:extLst>
          </p:nvPr>
        </p:nvGraphicFramePr>
        <p:xfrm>
          <a:off x="319984" y="3227825"/>
          <a:ext cx="5752009" cy="29627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Text 7">
            <a:extLst>
              <a:ext uri="{FF2B5EF4-FFF2-40B4-BE49-F238E27FC236}">
                <a16:creationId xmlns:a16="http://schemas.microsoft.com/office/drawing/2014/main" id="{D6967DE4-C1CE-95D9-E81A-EEAE80E4E09F}"/>
              </a:ext>
            </a:extLst>
          </p:cNvPr>
          <p:cNvSpPr/>
          <p:nvPr/>
        </p:nvSpPr>
        <p:spPr>
          <a:xfrm rot="16200000">
            <a:off x="521118" y="5162440"/>
            <a:ext cx="961435" cy="3532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$</a:t>
            </a:r>
            <a:r>
              <a:rPr lang="ru-RU" sz="1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19,9 млрд</a:t>
            </a:r>
            <a:endParaRPr lang="en-US" sz="12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 7">
            <a:extLst>
              <a:ext uri="{FF2B5EF4-FFF2-40B4-BE49-F238E27FC236}">
                <a16:creationId xmlns:a16="http://schemas.microsoft.com/office/drawing/2014/main" id="{0CBAFD0D-BA93-D071-3F7C-B923133BA5CF}"/>
              </a:ext>
            </a:extLst>
          </p:cNvPr>
          <p:cNvSpPr/>
          <p:nvPr/>
        </p:nvSpPr>
        <p:spPr>
          <a:xfrm rot="16200000">
            <a:off x="1619215" y="5236013"/>
            <a:ext cx="961435" cy="3532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$26</a:t>
            </a:r>
            <a:r>
              <a:rPr lang="ru-RU" sz="1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  <a:r>
              <a:rPr lang="en-US" sz="1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8</a:t>
            </a:r>
            <a:r>
              <a:rPr lang="ru-RU" sz="1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млрд</a:t>
            </a:r>
            <a:endParaRPr lang="en-US" sz="12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0" name="Text 7">
            <a:extLst>
              <a:ext uri="{FF2B5EF4-FFF2-40B4-BE49-F238E27FC236}">
                <a16:creationId xmlns:a16="http://schemas.microsoft.com/office/drawing/2014/main" id="{5116C078-3970-F800-57E5-CC9354E85269}"/>
              </a:ext>
            </a:extLst>
          </p:cNvPr>
          <p:cNvSpPr/>
          <p:nvPr/>
        </p:nvSpPr>
        <p:spPr>
          <a:xfrm rot="16200000">
            <a:off x="2696583" y="5151928"/>
            <a:ext cx="961435" cy="3532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$25</a:t>
            </a:r>
            <a:r>
              <a:rPr lang="ru-RU" sz="1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,7 млрд</a:t>
            </a:r>
            <a:endParaRPr lang="en-US" sz="12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3" name="Text 7">
            <a:extLst>
              <a:ext uri="{FF2B5EF4-FFF2-40B4-BE49-F238E27FC236}">
                <a16:creationId xmlns:a16="http://schemas.microsoft.com/office/drawing/2014/main" id="{3DEE4903-C588-2DD8-E7AD-E2195D4A9582}"/>
              </a:ext>
            </a:extLst>
          </p:cNvPr>
          <p:cNvSpPr/>
          <p:nvPr/>
        </p:nvSpPr>
        <p:spPr>
          <a:xfrm rot="16200000">
            <a:off x="3797075" y="5172951"/>
            <a:ext cx="961435" cy="3532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$28</a:t>
            </a:r>
            <a:r>
              <a:rPr lang="ru-RU" sz="1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  <a:r>
              <a:rPr lang="en-US" sz="1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8</a:t>
            </a:r>
            <a:r>
              <a:rPr lang="ru-RU" sz="1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млрд</a:t>
            </a:r>
            <a:endParaRPr lang="en-US" sz="12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4" name="Text 7">
            <a:extLst>
              <a:ext uri="{FF2B5EF4-FFF2-40B4-BE49-F238E27FC236}">
                <a16:creationId xmlns:a16="http://schemas.microsoft.com/office/drawing/2014/main" id="{7D90073D-03D0-887D-2031-FC222996E066}"/>
              </a:ext>
            </a:extLst>
          </p:cNvPr>
          <p:cNvSpPr/>
          <p:nvPr/>
        </p:nvSpPr>
        <p:spPr>
          <a:xfrm rot="16200000">
            <a:off x="4897567" y="5151932"/>
            <a:ext cx="961435" cy="3532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$28</a:t>
            </a:r>
            <a:r>
              <a:rPr lang="ru-RU" sz="1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  <a:r>
              <a:rPr lang="en-US" sz="1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8</a:t>
            </a:r>
            <a:r>
              <a:rPr lang="ru-RU" sz="1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млрд</a:t>
            </a:r>
            <a:endParaRPr lang="en-US" sz="12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3" name="Text 25">
            <a:extLst>
              <a:ext uri="{FF2B5EF4-FFF2-40B4-BE49-F238E27FC236}">
                <a16:creationId xmlns:a16="http://schemas.microsoft.com/office/drawing/2014/main" id="{61DB387A-84CF-5F17-0F80-91B384042037}"/>
              </a:ext>
            </a:extLst>
          </p:cNvPr>
          <p:cNvSpPr/>
          <p:nvPr/>
        </p:nvSpPr>
        <p:spPr>
          <a:xfrm>
            <a:off x="6116512" y="2682107"/>
            <a:ext cx="5561693" cy="59368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Өңдеу өнеркәсібі экспортының топ-10 тауары, </a:t>
            </a:r>
            <a:br>
              <a:rPr lang="ru-RU" sz="1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млн АҚШ доллары</a:t>
            </a:r>
            <a:r>
              <a:rPr lang="en-US" sz="1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ru-RU" sz="14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en-US" sz="1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en-US" sz="14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2" name="Номер слайда 1">
            <a:extLst>
              <a:ext uri="{FF2B5EF4-FFF2-40B4-BE49-F238E27FC236}">
                <a16:creationId xmlns:a16="http://schemas.microsoft.com/office/drawing/2014/main" id="{188EA487-D383-F2C0-B001-4C9CDF427EAD}"/>
              </a:ext>
            </a:extLst>
          </p:cNvPr>
          <p:cNvSpPr txBox="1">
            <a:spLocks/>
          </p:cNvSpPr>
          <p:nvPr/>
        </p:nvSpPr>
        <p:spPr>
          <a:xfrm>
            <a:off x="11678205" y="6385247"/>
            <a:ext cx="509454" cy="3777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4888ECD-6A02-44B6-939D-4ADFD1B37CB5}" type="slidenum">
              <a:rPr lang="ru-RU" sz="1800" b="1" smtClean="0">
                <a:solidFill>
                  <a:srgbClr val="0A659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pPr algn="ctr"/>
              <a:t>5</a:t>
            </a:fld>
            <a:endParaRPr lang="ru-RU" sz="1800" b="1" dirty="0">
              <a:solidFill>
                <a:srgbClr val="0A659F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34" name="Диаграмма 33">
                <a:extLst>
                  <a:ext uri="{FF2B5EF4-FFF2-40B4-BE49-F238E27FC236}">
                    <a16:creationId xmlns:a16="http://schemas.microsoft.com/office/drawing/2014/main" id="{FFE7D63B-9E94-62C5-9973-A738E0A4501A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024290017"/>
                  </p:ext>
                </p:extLst>
              </p:nvPr>
            </p:nvGraphicFramePr>
            <p:xfrm>
              <a:off x="6279006" y="3049408"/>
              <a:ext cx="5261353" cy="3141184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5"/>
              </a:graphicData>
            </a:graphic>
          </p:graphicFrame>
        </mc:Choice>
        <mc:Fallback xmlns="">
          <p:pic>
            <p:nvPicPr>
              <p:cNvPr id="34" name="Диаграмма 33">
                <a:extLst>
                  <a:ext uri="{FF2B5EF4-FFF2-40B4-BE49-F238E27FC236}">
                    <a16:creationId xmlns:a16="http://schemas.microsoft.com/office/drawing/2014/main" id="{FFE7D63B-9E94-62C5-9973-A738E0A4501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279006" y="3049408"/>
                <a:ext cx="5261353" cy="3141184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439899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8AE87B-E21C-C5B5-9300-2304853C25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>
            <a:extLst>
              <a:ext uri="{FF2B5EF4-FFF2-40B4-BE49-F238E27FC236}">
                <a16:creationId xmlns:a16="http://schemas.microsoft.com/office/drawing/2014/main" id="{911AE486-3A08-1319-E89C-2ACABEF0811F}"/>
              </a:ext>
            </a:extLst>
          </p:cNvPr>
          <p:cNvSpPr/>
          <p:nvPr/>
        </p:nvSpPr>
        <p:spPr>
          <a:xfrm>
            <a:off x="5935011" y="1595832"/>
            <a:ext cx="5976585" cy="4480858"/>
          </a:xfrm>
          <a:prstGeom prst="roundRect">
            <a:avLst>
              <a:gd name="adj" fmla="val 3053"/>
            </a:avLst>
          </a:prstGeom>
          <a:solidFill>
            <a:srgbClr val="FFFFFF"/>
          </a:solidFill>
          <a:ln w="12700">
            <a:solidFill>
              <a:srgbClr val="E6EBF2"/>
            </a:solidFill>
            <a:prstDash val="solid"/>
          </a:ln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5F6D18D8-E340-8276-FD7F-4B3B03A2DB68}"/>
              </a:ext>
            </a:extLst>
          </p:cNvPr>
          <p:cNvSpPr/>
          <p:nvPr/>
        </p:nvSpPr>
        <p:spPr>
          <a:xfrm>
            <a:off x="1566758" y="-4875476"/>
            <a:ext cx="655113" cy="210775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E6EBF2"/>
            </a:solidFill>
            <a:prstDash val="solid"/>
          </a:ln>
        </p:spPr>
        <p:txBody>
          <a:bodyPr>
            <a:normAutofit fontScale="40000" lnSpcReduction="20000"/>
          </a:bodyPr>
          <a:lstStyle/>
          <a:p>
            <a:endParaRPr lang="x-none"/>
          </a:p>
        </p:txBody>
      </p:sp>
      <p:sp>
        <p:nvSpPr>
          <p:cNvPr id="10" name="Text 0">
            <a:extLst>
              <a:ext uri="{FF2B5EF4-FFF2-40B4-BE49-F238E27FC236}">
                <a16:creationId xmlns:a16="http://schemas.microsoft.com/office/drawing/2014/main" id="{501B1AC4-3DE1-CA18-DA07-DD44F0675D14}"/>
              </a:ext>
            </a:extLst>
          </p:cNvPr>
          <p:cNvSpPr/>
          <p:nvPr/>
        </p:nvSpPr>
        <p:spPr>
          <a:xfrm>
            <a:off x="348861" y="406102"/>
            <a:ext cx="9986119" cy="6400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 algn="ctr">
              <a:buNone/>
            </a:pPr>
            <a:endParaRPr lang="en-US" sz="3600" dirty="0">
              <a:solidFill>
                <a:srgbClr val="1E2761"/>
              </a:solidFill>
            </a:endParaRPr>
          </a:p>
        </p:txBody>
      </p:sp>
      <p:sp>
        <p:nvSpPr>
          <p:cNvPr id="68" name="Номер слайда 1">
            <a:extLst>
              <a:ext uri="{FF2B5EF4-FFF2-40B4-BE49-F238E27FC236}">
                <a16:creationId xmlns:a16="http://schemas.microsoft.com/office/drawing/2014/main" id="{6E126E57-1213-FA2C-5839-9D744AF2222F}"/>
              </a:ext>
            </a:extLst>
          </p:cNvPr>
          <p:cNvSpPr txBox="1">
            <a:spLocks/>
          </p:cNvSpPr>
          <p:nvPr/>
        </p:nvSpPr>
        <p:spPr>
          <a:xfrm>
            <a:off x="11678205" y="6385247"/>
            <a:ext cx="509454" cy="3777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4888ECD-6A02-44B6-939D-4ADFD1B37CB5}" type="slidenum">
              <a:rPr lang="ru-RU" sz="1800" b="1" smtClean="0">
                <a:solidFill>
                  <a:srgbClr val="0A659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pPr algn="ctr"/>
              <a:t>6</a:t>
            </a:fld>
            <a:endParaRPr lang="ru-RU" sz="1800" b="1" dirty="0">
              <a:solidFill>
                <a:srgbClr val="0A659F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6D22E55-9584-70C8-6920-4BD8181637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6718" y="-1056229"/>
            <a:ext cx="3224849" cy="3224849"/>
          </a:xfrm>
          <a:prstGeom prst="rect">
            <a:avLst/>
          </a:prstGeom>
        </p:spPr>
      </p:pic>
      <p:sp>
        <p:nvSpPr>
          <p:cNvPr id="9" name="Shape 8">
            <a:extLst>
              <a:ext uri="{FF2B5EF4-FFF2-40B4-BE49-F238E27FC236}">
                <a16:creationId xmlns:a16="http://schemas.microsoft.com/office/drawing/2014/main" id="{89F6A9DE-48CA-E619-C5A7-4EBE0D926EC4}"/>
              </a:ext>
            </a:extLst>
          </p:cNvPr>
          <p:cNvSpPr/>
          <p:nvPr/>
        </p:nvSpPr>
        <p:spPr>
          <a:xfrm>
            <a:off x="142240" y="1595832"/>
            <a:ext cx="5718414" cy="4480857"/>
          </a:xfrm>
          <a:prstGeom prst="roundRect">
            <a:avLst>
              <a:gd name="adj" fmla="val 3053"/>
            </a:avLst>
          </a:prstGeom>
          <a:solidFill>
            <a:srgbClr val="FFFFFF"/>
          </a:solidFill>
          <a:ln w="12700">
            <a:solidFill>
              <a:srgbClr val="E6EBF2"/>
            </a:solidFill>
            <a:prstDash val="solid"/>
          </a:ln>
        </p:spPr>
        <p:txBody>
          <a:bodyPr>
            <a:normAutofit/>
          </a:bodyPr>
          <a:lstStyle/>
          <a:p>
            <a:endParaRPr lang="ru-RU"/>
          </a:p>
        </p:txBody>
      </p:sp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ED9DDAFB-FA40-C9B6-2F13-55D2B516530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5057648"/>
              </p:ext>
            </p:extLst>
          </p:nvPr>
        </p:nvGraphicFramePr>
        <p:xfrm>
          <a:off x="508134" y="2215170"/>
          <a:ext cx="5039225" cy="3465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Text 25">
            <a:extLst>
              <a:ext uri="{FF2B5EF4-FFF2-40B4-BE49-F238E27FC236}">
                <a16:creationId xmlns:a16="http://schemas.microsoft.com/office/drawing/2014/main" id="{50131085-6CC0-87D4-8B04-CB40B54A3E14}"/>
              </a:ext>
            </a:extLst>
          </p:cNvPr>
          <p:cNvSpPr/>
          <p:nvPr/>
        </p:nvSpPr>
        <p:spPr>
          <a:xfrm>
            <a:off x="348861" y="1705769"/>
            <a:ext cx="5411859" cy="33740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ЖӨӨ-нің ЖІӨ-дегі үлесі, %, 2025 ж.</a:t>
            </a:r>
            <a:endParaRPr lang="en-US" sz="14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0" name="Text 25">
            <a:extLst>
              <a:ext uri="{FF2B5EF4-FFF2-40B4-BE49-F238E27FC236}">
                <a16:creationId xmlns:a16="http://schemas.microsoft.com/office/drawing/2014/main" id="{20FD1AC0-DDF3-C566-20AF-4E92063772E5}"/>
              </a:ext>
            </a:extLst>
          </p:cNvPr>
          <p:cNvSpPr/>
          <p:nvPr/>
        </p:nvSpPr>
        <p:spPr>
          <a:xfrm>
            <a:off x="6217373" y="1705769"/>
            <a:ext cx="5411859" cy="33740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Аймақтардың мамандануы</a:t>
            </a:r>
            <a:endParaRPr lang="en-US" sz="14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8" name="Text 0">
            <a:extLst>
              <a:ext uri="{FF2B5EF4-FFF2-40B4-BE49-F238E27FC236}">
                <a16:creationId xmlns:a16="http://schemas.microsoft.com/office/drawing/2014/main" id="{5E1A4E55-01CB-9B8F-8A64-0B98CD4D5353}"/>
              </a:ext>
            </a:extLst>
          </p:cNvPr>
          <p:cNvSpPr/>
          <p:nvPr/>
        </p:nvSpPr>
        <p:spPr>
          <a:xfrm>
            <a:off x="223598" y="80000"/>
            <a:ext cx="9986119" cy="155000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 algn="ctr">
              <a:buNone/>
            </a:pPr>
            <a:r>
              <a:rPr lang="ru-RU" sz="2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Қазақстан макроаймақтарының мамандануы және олардың ЖІӨ-ге қосқан үлесі</a:t>
            </a:r>
            <a:endParaRPr lang="en-US" sz="2600" dirty="0">
              <a:solidFill>
                <a:srgbClr val="1E2761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4B7C254-C863-68A2-FA55-0267B41D07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5011" y="2198056"/>
            <a:ext cx="5987061" cy="331057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F4E4763-16F1-5AF0-9913-9CA08F220D5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3742" y="3241090"/>
            <a:ext cx="248952" cy="248952"/>
          </a:xfrm>
          <a:prstGeom prst="rect">
            <a:avLst/>
          </a:prstGeom>
          <a:ln>
            <a:noFill/>
          </a:ln>
        </p:spPr>
      </p:pic>
      <p:pic>
        <p:nvPicPr>
          <p:cNvPr id="5" name="Рисунок 4" descr="Изображение выглядит как черный, темнот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E803DD09-EE15-8F78-B09B-1C045556E255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6179" y="2556556"/>
            <a:ext cx="263007" cy="26300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D70A370-BB67-00B4-E64E-960C20321A56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184525" y="2842142"/>
            <a:ext cx="373442" cy="37344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52C7BF6-08F6-CFAC-3FC6-32359F28ACC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448" y="3863801"/>
            <a:ext cx="248952" cy="248952"/>
          </a:xfrm>
          <a:prstGeom prst="rect">
            <a:avLst/>
          </a:prstGeom>
          <a:ln>
            <a:noFill/>
          </a:ln>
        </p:spPr>
      </p:pic>
      <p:pic>
        <p:nvPicPr>
          <p:cNvPr id="14" name="Рисунок 13" descr="Изображение выглядит как черный, темнот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11A28035-8DFD-11E7-6EA9-C72BA7525671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891" y="3974169"/>
            <a:ext cx="263007" cy="26300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185794D-9AB9-4E14-4F47-ACF3FEE14FF6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155019" y="4518439"/>
            <a:ext cx="373442" cy="373442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E67262F-4550-0A05-F811-5C9D2DF9235A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678681" y="2419554"/>
            <a:ext cx="373442" cy="373442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E6F46EB-06F6-6469-6981-54B5E355414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7137" y="3573552"/>
            <a:ext cx="248952" cy="248952"/>
          </a:xfrm>
          <a:prstGeom prst="rect">
            <a:avLst/>
          </a:prstGeom>
          <a:ln>
            <a:noFill/>
          </a:ln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4277FF2F-FA7D-51D7-0E9C-86BB8EA4C425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793" y="3833849"/>
            <a:ext cx="288979" cy="288979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87F2539-E13C-A7A6-68F2-6B40238B125B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8944" y="3574167"/>
            <a:ext cx="248952" cy="248952"/>
          </a:xfrm>
          <a:prstGeom prst="rect">
            <a:avLst/>
          </a:prstGeom>
        </p:spPr>
      </p:pic>
      <p:pic>
        <p:nvPicPr>
          <p:cNvPr id="24" name="Рисунок 23" descr="Изображение выглядит как черный, темнот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44993BB0-1765-0BD0-2024-D9719CB52CA5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6929" y="3671763"/>
            <a:ext cx="263007" cy="263007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9BA0C71C-8B42-1BBC-253B-22A54991801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2588" y="3525423"/>
            <a:ext cx="248952" cy="248952"/>
          </a:xfrm>
          <a:prstGeom prst="rect">
            <a:avLst/>
          </a:prstGeom>
          <a:ln>
            <a:noFill/>
          </a:ln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036904D3-5536-3DCF-654D-BA905D068AF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3468" y="3408914"/>
            <a:ext cx="248952" cy="248952"/>
          </a:xfrm>
          <a:prstGeom prst="rect">
            <a:avLst/>
          </a:prstGeom>
          <a:ln>
            <a:noFill/>
          </a:ln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904EE8C1-DF5D-0009-2FE0-988BC771A9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7762" y="2815786"/>
            <a:ext cx="248952" cy="248952"/>
          </a:xfrm>
          <a:prstGeom prst="rect">
            <a:avLst/>
          </a:prstGeom>
          <a:ln>
            <a:noFill/>
          </a:ln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3EC3B72B-F8BB-4F64-749E-276276D82A68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786065" y="2944792"/>
            <a:ext cx="373442" cy="373442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2F0609F2-07D4-C07B-9B9C-11D5B9CF82D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4173" y="4389669"/>
            <a:ext cx="248952" cy="248952"/>
          </a:xfrm>
          <a:prstGeom prst="rect">
            <a:avLst/>
          </a:prstGeom>
          <a:ln>
            <a:noFill/>
          </a:ln>
        </p:spPr>
      </p:pic>
      <p:pic>
        <p:nvPicPr>
          <p:cNvPr id="224" name="Рисунок 223">
            <a:extLst>
              <a:ext uri="{FF2B5EF4-FFF2-40B4-BE49-F238E27FC236}">
                <a16:creationId xmlns:a16="http://schemas.microsoft.com/office/drawing/2014/main" id="{D90CEBC8-67E5-8498-3D43-6B726944123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997" y="4406293"/>
            <a:ext cx="248952" cy="248952"/>
          </a:xfrm>
          <a:prstGeom prst="rect">
            <a:avLst/>
          </a:prstGeom>
          <a:ln>
            <a:noFill/>
          </a:ln>
        </p:spPr>
      </p:pic>
      <p:pic>
        <p:nvPicPr>
          <p:cNvPr id="226" name="Рисунок 225">
            <a:extLst>
              <a:ext uri="{FF2B5EF4-FFF2-40B4-BE49-F238E27FC236}">
                <a16:creationId xmlns:a16="http://schemas.microsoft.com/office/drawing/2014/main" id="{70EF6981-ABF9-E4DA-C925-5EF275E258BA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064" y="3949133"/>
            <a:ext cx="248952" cy="248952"/>
          </a:xfrm>
          <a:prstGeom prst="rect">
            <a:avLst/>
          </a:prstGeom>
        </p:spPr>
      </p:pic>
      <p:pic>
        <p:nvPicPr>
          <p:cNvPr id="227" name="Рисунок 226">
            <a:extLst>
              <a:ext uri="{FF2B5EF4-FFF2-40B4-BE49-F238E27FC236}">
                <a16:creationId xmlns:a16="http://schemas.microsoft.com/office/drawing/2014/main" id="{C7F2DBD2-55E8-9FEA-F100-FE715E2B135C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9223" y="3259156"/>
            <a:ext cx="248952" cy="248952"/>
          </a:xfrm>
          <a:prstGeom prst="rect">
            <a:avLst/>
          </a:prstGeom>
        </p:spPr>
      </p:pic>
      <p:pic>
        <p:nvPicPr>
          <p:cNvPr id="229" name="Рисунок 228">
            <a:extLst>
              <a:ext uri="{FF2B5EF4-FFF2-40B4-BE49-F238E27FC236}">
                <a16:creationId xmlns:a16="http://schemas.microsoft.com/office/drawing/2014/main" id="{3D512BB6-96D4-FA5D-EC6E-E7F65FCB055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1749" y="3893815"/>
            <a:ext cx="248952" cy="248952"/>
          </a:xfrm>
          <a:prstGeom prst="rect">
            <a:avLst/>
          </a:prstGeom>
          <a:ln>
            <a:noFill/>
          </a:ln>
        </p:spPr>
      </p:pic>
      <p:pic>
        <p:nvPicPr>
          <p:cNvPr id="230" name="Рисунок 229">
            <a:extLst>
              <a:ext uri="{FF2B5EF4-FFF2-40B4-BE49-F238E27FC236}">
                <a16:creationId xmlns:a16="http://schemas.microsoft.com/office/drawing/2014/main" id="{D798A8D3-A479-32F9-5CE4-735D79AC4B2F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048" y="4498056"/>
            <a:ext cx="288979" cy="288979"/>
          </a:xfrm>
          <a:prstGeom prst="rect">
            <a:avLst/>
          </a:prstGeom>
        </p:spPr>
      </p:pic>
      <p:pic>
        <p:nvPicPr>
          <p:cNvPr id="232" name="Рисунок 231">
            <a:extLst>
              <a:ext uri="{FF2B5EF4-FFF2-40B4-BE49-F238E27FC236}">
                <a16:creationId xmlns:a16="http://schemas.microsoft.com/office/drawing/2014/main" id="{534DB3E9-4514-1736-E886-C5EBA62AC6D5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7134" y="4705160"/>
            <a:ext cx="248952" cy="248952"/>
          </a:xfrm>
          <a:prstGeom prst="rect">
            <a:avLst/>
          </a:prstGeom>
        </p:spPr>
      </p:pic>
      <p:pic>
        <p:nvPicPr>
          <p:cNvPr id="234" name="Рисунок 233">
            <a:extLst>
              <a:ext uri="{FF2B5EF4-FFF2-40B4-BE49-F238E27FC236}">
                <a16:creationId xmlns:a16="http://schemas.microsoft.com/office/drawing/2014/main" id="{B98369CA-6AD3-9A28-CBF7-8707D418A141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055138" y="4092627"/>
            <a:ext cx="373442" cy="373442"/>
          </a:xfrm>
          <a:prstGeom prst="rect">
            <a:avLst/>
          </a:prstGeom>
        </p:spPr>
      </p:pic>
      <p:pic>
        <p:nvPicPr>
          <p:cNvPr id="235" name="Рисунок 234" descr="Изображение выглядит как черный, темнот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F3CE4434-50E4-CBA4-FC8F-C91CDD27D3B5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1805" y="4914901"/>
            <a:ext cx="244834" cy="244834"/>
          </a:xfrm>
          <a:prstGeom prst="rect">
            <a:avLst/>
          </a:prstGeom>
        </p:spPr>
      </p:pic>
      <p:pic>
        <p:nvPicPr>
          <p:cNvPr id="237" name="Рисунок 236" descr="Изображение выглядит как черный, темнот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CB876943-BEDE-5633-CC8B-FAD9B2FDB77E}"/>
              </a:ext>
            </a:extLst>
          </p:cNvPr>
          <p:cNvPicPr>
            <a:picLocks noChangeAspect="1"/>
          </p:cNvPicPr>
          <p:nvPr/>
        </p:nvPicPr>
        <p:blipFill>
          <a:blip r:embed="rId12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6459" y="4795338"/>
            <a:ext cx="244834" cy="244834"/>
          </a:xfrm>
          <a:prstGeom prst="rect">
            <a:avLst/>
          </a:prstGeom>
        </p:spPr>
      </p:pic>
      <p:pic>
        <p:nvPicPr>
          <p:cNvPr id="238" name="Рисунок 237" descr="Изображение выглядит как черный, темнот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9D158384-D1F6-0A18-8315-EFE7B99DD65C}"/>
              </a:ext>
            </a:extLst>
          </p:cNvPr>
          <p:cNvPicPr>
            <a:picLocks noChangeAspect="1"/>
          </p:cNvPicPr>
          <p:nvPr/>
        </p:nvPicPr>
        <p:blipFill>
          <a:blip r:embed="rId12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4199" y="3273231"/>
            <a:ext cx="244834" cy="244834"/>
          </a:xfrm>
          <a:prstGeom prst="rect">
            <a:avLst/>
          </a:prstGeom>
        </p:spPr>
      </p:pic>
      <p:pic>
        <p:nvPicPr>
          <p:cNvPr id="240" name="Рисунок 239" descr="Изображение выглядит как черный, темнот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D6D90635-33ED-446D-8ABF-325A40F22A68}"/>
              </a:ext>
            </a:extLst>
          </p:cNvPr>
          <p:cNvPicPr>
            <a:picLocks noChangeAspect="1"/>
          </p:cNvPicPr>
          <p:nvPr/>
        </p:nvPicPr>
        <p:blipFill>
          <a:blip r:embed="rId13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276" y="5093426"/>
            <a:ext cx="235988" cy="235988"/>
          </a:xfrm>
          <a:prstGeom prst="rect">
            <a:avLst/>
          </a:prstGeom>
        </p:spPr>
      </p:pic>
      <p:pic>
        <p:nvPicPr>
          <p:cNvPr id="242" name="Рисунок 241">
            <a:extLst>
              <a:ext uri="{FF2B5EF4-FFF2-40B4-BE49-F238E27FC236}">
                <a16:creationId xmlns:a16="http://schemas.microsoft.com/office/drawing/2014/main" id="{9F93E097-A8D0-F74B-9F4B-E2474616C56D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0182" y="4056907"/>
            <a:ext cx="248952" cy="248952"/>
          </a:xfrm>
          <a:prstGeom prst="rect">
            <a:avLst/>
          </a:prstGeom>
        </p:spPr>
      </p:pic>
      <p:pic>
        <p:nvPicPr>
          <p:cNvPr id="243" name="Рисунок 242">
            <a:extLst>
              <a:ext uri="{FF2B5EF4-FFF2-40B4-BE49-F238E27FC236}">
                <a16:creationId xmlns:a16="http://schemas.microsoft.com/office/drawing/2014/main" id="{424ABA26-674E-4C32-63B5-CB2ECF32267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1413" y="4389669"/>
            <a:ext cx="248952" cy="248952"/>
          </a:xfrm>
          <a:prstGeom prst="rect">
            <a:avLst/>
          </a:prstGeom>
        </p:spPr>
      </p:pic>
      <p:pic>
        <p:nvPicPr>
          <p:cNvPr id="245" name="Рисунок 244" descr="Изображение выглядит как черный, темнот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3BA8CF4D-3A00-7EC9-0D06-9405B0557418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3480" y="4686881"/>
            <a:ext cx="263007" cy="263007"/>
          </a:xfrm>
          <a:prstGeom prst="rect">
            <a:avLst/>
          </a:prstGeom>
        </p:spPr>
      </p:pic>
      <p:pic>
        <p:nvPicPr>
          <p:cNvPr id="246" name="Рисунок 245" descr="Изображение выглядит как черный, темнот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7A08DFBA-0AD0-4E1F-F357-64C77988AACB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0243" y="3253226"/>
            <a:ext cx="263007" cy="263007"/>
          </a:xfrm>
          <a:prstGeom prst="rect">
            <a:avLst/>
          </a:prstGeom>
        </p:spPr>
      </p:pic>
      <p:pic>
        <p:nvPicPr>
          <p:cNvPr id="248" name="Рисунок 247">
            <a:extLst>
              <a:ext uri="{FF2B5EF4-FFF2-40B4-BE49-F238E27FC236}">
                <a16:creationId xmlns:a16="http://schemas.microsoft.com/office/drawing/2014/main" id="{59753177-931A-F167-6E56-62E3BA12AF68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000622" y="2408480"/>
            <a:ext cx="373442" cy="373442"/>
          </a:xfrm>
          <a:prstGeom prst="rect">
            <a:avLst/>
          </a:prstGeom>
        </p:spPr>
      </p:pic>
      <p:pic>
        <p:nvPicPr>
          <p:cNvPr id="250" name="Рисунок 249">
            <a:extLst>
              <a:ext uri="{FF2B5EF4-FFF2-40B4-BE49-F238E27FC236}">
                <a16:creationId xmlns:a16="http://schemas.microsoft.com/office/drawing/2014/main" id="{175EF10C-1ACF-6EE7-63BE-E56020FE4FF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5949" y="4297972"/>
            <a:ext cx="248952" cy="248952"/>
          </a:xfrm>
          <a:prstGeom prst="rect">
            <a:avLst/>
          </a:prstGeom>
        </p:spPr>
      </p:pic>
      <p:pic>
        <p:nvPicPr>
          <p:cNvPr id="251" name="Рисунок 250">
            <a:extLst>
              <a:ext uri="{FF2B5EF4-FFF2-40B4-BE49-F238E27FC236}">
                <a16:creationId xmlns:a16="http://schemas.microsoft.com/office/drawing/2014/main" id="{F7FD3C36-36BA-87AE-48AA-182EF47F8C06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509629" y="3521608"/>
            <a:ext cx="373442" cy="373442"/>
          </a:xfrm>
          <a:prstGeom prst="rect">
            <a:avLst/>
          </a:prstGeom>
        </p:spPr>
      </p:pic>
      <p:pic>
        <p:nvPicPr>
          <p:cNvPr id="253" name="Рисунок 252">
            <a:extLst>
              <a:ext uri="{FF2B5EF4-FFF2-40B4-BE49-F238E27FC236}">
                <a16:creationId xmlns:a16="http://schemas.microsoft.com/office/drawing/2014/main" id="{8EBC8223-6AA2-866D-97C6-DC3168C6C5B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8587" y="3306620"/>
            <a:ext cx="288979" cy="288979"/>
          </a:xfrm>
          <a:prstGeom prst="rect">
            <a:avLst/>
          </a:prstGeom>
        </p:spPr>
      </p:pic>
      <p:pic>
        <p:nvPicPr>
          <p:cNvPr id="254" name="Рисунок 253">
            <a:extLst>
              <a:ext uri="{FF2B5EF4-FFF2-40B4-BE49-F238E27FC236}">
                <a16:creationId xmlns:a16="http://schemas.microsoft.com/office/drawing/2014/main" id="{9B4444DE-2899-7463-E089-628602D3F9C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204" y="2773173"/>
            <a:ext cx="288979" cy="288979"/>
          </a:xfrm>
          <a:prstGeom prst="rect">
            <a:avLst/>
          </a:prstGeom>
        </p:spPr>
      </p:pic>
      <p:pic>
        <p:nvPicPr>
          <p:cNvPr id="256" name="Рисунок 255">
            <a:extLst>
              <a:ext uri="{FF2B5EF4-FFF2-40B4-BE49-F238E27FC236}">
                <a16:creationId xmlns:a16="http://schemas.microsoft.com/office/drawing/2014/main" id="{AD741BCC-2475-4D6F-8117-E1FD7FA9C33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8326" y="3731946"/>
            <a:ext cx="288979" cy="288979"/>
          </a:xfrm>
          <a:prstGeom prst="rect">
            <a:avLst/>
          </a:prstGeom>
        </p:spPr>
      </p:pic>
      <p:pic>
        <p:nvPicPr>
          <p:cNvPr id="258" name="Рисунок 257">
            <a:extLst>
              <a:ext uri="{FF2B5EF4-FFF2-40B4-BE49-F238E27FC236}">
                <a16:creationId xmlns:a16="http://schemas.microsoft.com/office/drawing/2014/main" id="{16D28A17-4DDB-FF4E-8212-5BBC08E692F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1847" y="2292618"/>
            <a:ext cx="248952" cy="248952"/>
          </a:xfrm>
          <a:prstGeom prst="rect">
            <a:avLst/>
          </a:prstGeom>
          <a:ln>
            <a:noFill/>
          </a:ln>
        </p:spPr>
      </p:pic>
      <p:sp>
        <p:nvSpPr>
          <p:cNvPr id="259" name="Полилиния: фигура 258">
            <a:extLst>
              <a:ext uri="{FF2B5EF4-FFF2-40B4-BE49-F238E27FC236}">
                <a16:creationId xmlns:a16="http://schemas.microsoft.com/office/drawing/2014/main" id="{5D74183D-244A-888A-B724-9C006B8C13DA}"/>
              </a:ext>
            </a:extLst>
          </p:cNvPr>
          <p:cNvSpPr/>
          <p:nvPr/>
        </p:nvSpPr>
        <p:spPr>
          <a:xfrm rot="1272797">
            <a:off x="9338864" y="5360146"/>
            <a:ext cx="35489" cy="51222"/>
          </a:xfrm>
          <a:custGeom>
            <a:avLst/>
            <a:gdLst>
              <a:gd name="connsiteX0" fmla="*/ 14152 w 37488"/>
              <a:gd name="connsiteY0" fmla="*/ 33623 h 35698"/>
              <a:gd name="connsiteX1" fmla="*/ 19962 w 37488"/>
              <a:gd name="connsiteY1" fmla="*/ 27718 h 35698"/>
              <a:gd name="connsiteX2" fmla="*/ 22439 w 37488"/>
              <a:gd name="connsiteY2" fmla="*/ 23241 h 35698"/>
              <a:gd name="connsiteX3" fmla="*/ 36060 w 37488"/>
              <a:gd name="connsiteY3" fmla="*/ 31147 h 35698"/>
              <a:gd name="connsiteX4" fmla="*/ 35869 w 37488"/>
              <a:gd name="connsiteY4" fmla="*/ 20098 h 35698"/>
              <a:gd name="connsiteX5" fmla="*/ 37393 w 37488"/>
              <a:gd name="connsiteY5" fmla="*/ 13525 h 35698"/>
              <a:gd name="connsiteX6" fmla="*/ 31202 w 37488"/>
              <a:gd name="connsiteY6" fmla="*/ 953 h 35698"/>
              <a:gd name="connsiteX7" fmla="*/ 23677 w 37488"/>
              <a:gd name="connsiteY7" fmla="*/ 0 h 35698"/>
              <a:gd name="connsiteX8" fmla="*/ 21105 w 37488"/>
              <a:gd name="connsiteY8" fmla="*/ 4096 h 35698"/>
              <a:gd name="connsiteX9" fmla="*/ 15676 w 37488"/>
              <a:gd name="connsiteY9" fmla="*/ 953 h 35698"/>
              <a:gd name="connsiteX10" fmla="*/ 10628 w 37488"/>
              <a:gd name="connsiteY10" fmla="*/ 1905 h 35698"/>
              <a:gd name="connsiteX11" fmla="*/ 4913 w 37488"/>
              <a:gd name="connsiteY11" fmla="*/ 5429 h 35698"/>
              <a:gd name="connsiteX12" fmla="*/ 4722 w 37488"/>
              <a:gd name="connsiteY12" fmla="*/ 12192 h 35698"/>
              <a:gd name="connsiteX13" fmla="*/ 6246 w 37488"/>
              <a:gd name="connsiteY13" fmla="*/ 17621 h 35698"/>
              <a:gd name="connsiteX14" fmla="*/ 2341 w 37488"/>
              <a:gd name="connsiteY14" fmla="*/ 23527 h 35698"/>
              <a:gd name="connsiteX15" fmla="*/ 55 w 37488"/>
              <a:gd name="connsiteY15" fmla="*/ 31433 h 35698"/>
              <a:gd name="connsiteX16" fmla="*/ 1865 w 37488"/>
              <a:gd name="connsiteY16" fmla="*/ 35528 h 35698"/>
              <a:gd name="connsiteX17" fmla="*/ 7770 w 37488"/>
              <a:gd name="connsiteY17" fmla="*/ 35052 h 35698"/>
              <a:gd name="connsiteX18" fmla="*/ 14247 w 37488"/>
              <a:gd name="connsiteY18" fmla="*/ 33718 h 35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7488" h="35698">
                <a:moveTo>
                  <a:pt x="14152" y="33623"/>
                </a:moveTo>
                <a:cubicBezTo>
                  <a:pt x="14152" y="33623"/>
                  <a:pt x="19772" y="28670"/>
                  <a:pt x="19962" y="27718"/>
                </a:cubicBezTo>
                <a:cubicBezTo>
                  <a:pt x="20153" y="26765"/>
                  <a:pt x="22439" y="23241"/>
                  <a:pt x="22439" y="23241"/>
                </a:cubicBezTo>
                <a:cubicBezTo>
                  <a:pt x="22439" y="23241"/>
                  <a:pt x="35298" y="31433"/>
                  <a:pt x="36060" y="31147"/>
                </a:cubicBezTo>
                <a:cubicBezTo>
                  <a:pt x="36822" y="30861"/>
                  <a:pt x="35964" y="21146"/>
                  <a:pt x="35869" y="20098"/>
                </a:cubicBezTo>
                <a:cubicBezTo>
                  <a:pt x="35774" y="19050"/>
                  <a:pt x="37965" y="14288"/>
                  <a:pt x="37393" y="13525"/>
                </a:cubicBezTo>
                <a:cubicBezTo>
                  <a:pt x="36822" y="12763"/>
                  <a:pt x="31202" y="953"/>
                  <a:pt x="31202" y="953"/>
                </a:cubicBezTo>
                <a:lnTo>
                  <a:pt x="23677" y="0"/>
                </a:lnTo>
                <a:cubicBezTo>
                  <a:pt x="23677" y="0"/>
                  <a:pt x="23010" y="4572"/>
                  <a:pt x="21105" y="4096"/>
                </a:cubicBezTo>
                <a:cubicBezTo>
                  <a:pt x="19201" y="3620"/>
                  <a:pt x="15676" y="953"/>
                  <a:pt x="15676" y="953"/>
                </a:cubicBezTo>
                <a:cubicBezTo>
                  <a:pt x="15676" y="953"/>
                  <a:pt x="11676" y="1238"/>
                  <a:pt x="10628" y="1905"/>
                </a:cubicBezTo>
                <a:cubicBezTo>
                  <a:pt x="9580" y="2572"/>
                  <a:pt x="6246" y="4477"/>
                  <a:pt x="4913" y="5429"/>
                </a:cubicBezTo>
                <a:cubicBezTo>
                  <a:pt x="3579" y="6382"/>
                  <a:pt x="3960" y="10573"/>
                  <a:pt x="4722" y="12192"/>
                </a:cubicBezTo>
                <a:cubicBezTo>
                  <a:pt x="5484" y="13811"/>
                  <a:pt x="7009" y="15430"/>
                  <a:pt x="6246" y="17621"/>
                </a:cubicBezTo>
                <a:cubicBezTo>
                  <a:pt x="5484" y="19812"/>
                  <a:pt x="3103" y="21908"/>
                  <a:pt x="2341" y="23527"/>
                </a:cubicBezTo>
                <a:cubicBezTo>
                  <a:pt x="1579" y="25146"/>
                  <a:pt x="341" y="30194"/>
                  <a:pt x="55" y="31433"/>
                </a:cubicBezTo>
                <a:cubicBezTo>
                  <a:pt x="-231" y="32671"/>
                  <a:pt x="627" y="34957"/>
                  <a:pt x="1865" y="35528"/>
                </a:cubicBezTo>
                <a:cubicBezTo>
                  <a:pt x="3103" y="36100"/>
                  <a:pt x="7770" y="35052"/>
                  <a:pt x="7770" y="35052"/>
                </a:cubicBezTo>
                <a:lnTo>
                  <a:pt x="14247" y="33718"/>
                </a:lnTo>
                <a:close/>
              </a:path>
            </a:pathLst>
          </a:custGeom>
          <a:solidFill>
            <a:sysClr val="window" lastClr="FFFFFF">
              <a:lumMod val="95000"/>
            </a:sysClr>
          </a:solidFill>
          <a:ln w="9525" cap="flat">
            <a:solidFill>
              <a:srgbClr val="D6D6D6"/>
            </a:solidFill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6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2400" b="0" i="0" u="none" strike="noStrike" kern="0" cap="none" spc="0" normalizeH="0" baseline="0" noProof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61" name="Полилиния: фигура 260">
            <a:extLst>
              <a:ext uri="{FF2B5EF4-FFF2-40B4-BE49-F238E27FC236}">
                <a16:creationId xmlns:a16="http://schemas.microsoft.com/office/drawing/2014/main" id="{1FE554CA-B0B7-C4D8-7178-6ACC5EC99C91}"/>
              </a:ext>
            </a:extLst>
          </p:cNvPr>
          <p:cNvSpPr/>
          <p:nvPr/>
        </p:nvSpPr>
        <p:spPr>
          <a:xfrm rot="1272797">
            <a:off x="10378276" y="5040183"/>
            <a:ext cx="26844" cy="59379"/>
          </a:xfrm>
          <a:custGeom>
            <a:avLst/>
            <a:gdLst>
              <a:gd name="connsiteX0" fmla="*/ 3203 w 28356"/>
              <a:gd name="connsiteY0" fmla="*/ 8141 h 41382"/>
              <a:gd name="connsiteX1" fmla="*/ 3965 w 28356"/>
              <a:gd name="connsiteY1" fmla="*/ 15665 h 41382"/>
              <a:gd name="connsiteX2" fmla="*/ 5679 w 28356"/>
              <a:gd name="connsiteY2" fmla="*/ 20333 h 41382"/>
              <a:gd name="connsiteX3" fmla="*/ 1965 w 28356"/>
              <a:gd name="connsiteY3" fmla="*/ 25286 h 41382"/>
              <a:gd name="connsiteX4" fmla="*/ 155 w 28356"/>
              <a:gd name="connsiteY4" fmla="*/ 29953 h 41382"/>
              <a:gd name="connsiteX5" fmla="*/ 3870 w 28356"/>
              <a:gd name="connsiteY5" fmla="*/ 35573 h 41382"/>
              <a:gd name="connsiteX6" fmla="*/ 16252 w 28356"/>
              <a:gd name="connsiteY6" fmla="*/ 41383 h 41382"/>
              <a:gd name="connsiteX7" fmla="*/ 21300 w 28356"/>
              <a:gd name="connsiteY7" fmla="*/ 37954 h 41382"/>
              <a:gd name="connsiteX8" fmla="*/ 19967 w 28356"/>
              <a:gd name="connsiteY8" fmla="*/ 33572 h 41382"/>
              <a:gd name="connsiteX9" fmla="*/ 25301 w 28356"/>
              <a:gd name="connsiteY9" fmla="*/ 32906 h 41382"/>
              <a:gd name="connsiteX10" fmla="*/ 27491 w 28356"/>
              <a:gd name="connsiteY10" fmla="*/ 29477 h 41382"/>
              <a:gd name="connsiteX11" fmla="*/ 28349 w 28356"/>
              <a:gd name="connsiteY11" fmla="*/ 23762 h 41382"/>
              <a:gd name="connsiteX12" fmla="*/ 23681 w 28356"/>
              <a:gd name="connsiteY12" fmla="*/ 18713 h 41382"/>
              <a:gd name="connsiteX13" fmla="*/ 19014 w 28356"/>
              <a:gd name="connsiteY13" fmla="*/ 15570 h 41382"/>
              <a:gd name="connsiteX14" fmla="*/ 17204 w 28356"/>
              <a:gd name="connsiteY14" fmla="*/ 9093 h 41382"/>
              <a:gd name="connsiteX15" fmla="*/ 13013 w 28356"/>
              <a:gd name="connsiteY15" fmla="*/ 2045 h 41382"/>
              <a:gd name="connsiteX16" fmla="*/ 9108 w 28356"/>
              <a:gd name="connsiteY16" fmla="*/ 44 h 41382"/>
              <a:gd name="connsiteX17" fmla="*/ 6060 w 28356"/>
              <a:gd name="connsiteY17" fmla="*/ 3664 h 41382"/>
              <a:gd name="connsiteX18" fmla="*/ 3298 w 28356"/>
              <a:gd name="connsiteY18" fmla="*/ 8141 h 41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8356" h="41382">
                <a:moveTo>
                  <a:pt x="3203" y="8141"/>
                </a:moveTo>
                <a:cubicBezTo>
                  <a:pt x="3203" y="8141"/>
                  <a:pt x="3488" y="14808"/>
                  <a:pt x="3965" y="15665"/>
                </a:cubicBezTo>
                <a:cubicBezTo>
                  <a:pt x="4441" y="16523"/>
                  <a:pt x="5679" y="20333"/>
                  <a:pt x="5679" y="20333"/>
                </a:cubicBezTo>
                <a:cubicBezTo>
                  <a:pt x="5679" y="20333"/>
                  <a:pt x="2250" y="24714"/>
                  <a:pt x="1965" y="25286"/>
                </a:cubicBezTo>
                <a:cubicBezTo>
                  <a:pt x="1678" y="25857"/>
                  <a:pt x="-607" y="29191"/>
                  <a:pt x="155" y="29953"/>
                </a:cubicBezTo>
                <a:cubicBezTo>
                  <a:pt x="917" y="30715"/>
                  <a:pt x="3012" y="35382"/>
                  <a:pt x="3870" y="35573"/>
                </a:cubicBezTo>
                <a:cubicBezTo>
                  <a:pt x="4727" y="35763"/>
                  <a:pt x="16252" y="41383"/>
                  <a:pt x="16252" y="41383"/>
                </a:cubicBezTo>
                <a:lnTo>
                  <a:pt x="21300" y="37954"/>
                </a:lnTo>
                <a:cubicBezTo>
                  <a:pt x="21300" y="37954"/>
                  <a:pt x="18443" y="34239"/>
                  <a:pt x="19967" y="33572"/>
                </a:cubicBezTo>
                <a:cubicBezTo>
                  <a:pt x="21491" y="32906"/>
                  <a:pt x="25301" y="32906"/>
                  <a:pt x="25301" y="32906"/>
                </a:cubicBezTo>
                <a:cubicBezTo>
                  <a:pt x="25301" y="32906"/>
                  <a:pt x="27396" y="30524"/>
                  <a:pt x="27491" y="29477"/>
                </a:cubicBezTo>
                <a:cubicBezTo>
                  <a:pt x="27587" y="28429"/>
                  <a:pt x="28158" y="25286"/>
                  <a:pt x="28349" y="23762"/>
                </a:cubicBezTo>
                <a:cubicBezTo>
                  <a:pt x="28539" y="22238"/>
                  <a:pt x="25301" y="19475"/>
                  <a:pt x="23681" y="18713"/>
                </a:cubicBezTo>
                <a:cubicBezTo>
                  <a:pt x="22062" y="17951"/>
                  <a:pt x="20062" y="17570"/>
                  <a:pt x="19014" y="15570"/>
                </a:cubicBezTo>
                <a:cubicBezTo>
                  <a:pt x="17966" y="13570"/>
                  <a:pt x="17776" y="10712"/>
                  <a:pt x="17204" y="9093"/>
                </a:cubicBezTo>
                <a:cubicBezTo>
                  <a:pt x="16633" y="7474"/>
                  <a:pt x="13775" y="3188"/>
                  <a:pt x="13013" y="2045"/>
                </a:cubicBezTo>
                <a:cubicBezTo>
                  <a:pt x="12252" y="902"/>
                  <a:pt x="10156" y="-241"/>
                  <a:pt x="9108" y="44"/>
                </a:cubicBezTo>
                <a:cubicBezTo>
                  <a:pt x="8061" y="330"/>
                  <a:pt x="6060" y="3664"/>
                  <a:pt x="6060" y="3664"/>
                </a:cubicBezTo>
                <a:lnTo>
                  <a:pt x="3298" y="8141"/>
                </a:lnTo>
                <a:close/>
              </a:path>
            </a:pathLst>
          </a:custGeom>
          <a:solidFill>
            <a:sysClr val="window" lastClr="FFFFFF">
              <a:lumMod val="95000"/>
            </a:sysClr>
          </a:solidFill>
          <a:ln w="9525" cap="flat">
            <a:solidFill>
              <a:srgbClr val="D6D6D6"/>
            </a:solidFill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6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2400" b="0" i="0" u="none" strike="noStrike" kern="0" cap="none" spc="0" normalizeH="0" baseline="0" noProof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62" name="Полилиния: фигура 261">
            <a:extLst>
              <a:ext uri="{FF2B5EF4-FFF2-40B4-BE49-F238E27FC236}">
                <a16:creationId xmlns:a16="http://schemas.microsoft.com/office/drawing/2014/main" id="{7ACA0E03-30AA-B974-B3DF-4240EA7B90FF}"/>
              </a:ext>
            </a:extLst>
          </p:cNvPr>
          <p:cNvSpPr/>
          <p:nvPr/>
        </p:nvSpPr>
        <p:spPr>
          <a:xfrm rot="1272797">
            <a:off x="9577750" y="2591150"/>
            <a:ext cx="38953" cy="38406"/>
          </a:xfrm>
          <a:custGeom>
            <a:avLst/>
            <a:gdLst>
              <a:gd name="connsiteX0" fmla="*/ 27146 w 41147"/>
              <a:gd name="connsiteY0" fmla="*/ 191 h 26765"/>
              <a:gd name="connsiteX1" fmla="*/ 26860 w 41147"/>
              <a:gd name="connsiteY1" fmla="*/ 0 h 26765"/>
              <a:gd name="connsiteX2" fmla="*/ 1524 w 41147"/>
              <a:gd name="connsiteY2" fmla="*/ 1715 h 26765"/>
              <a:gd name="connsiteX3" fmla="*/ 0 w 41147"/>
              <a:gd name="connsiteY3" fmla="*/ 14669 h 26765"/>
              <a:gd name="connsiteX4" fmla="*/ 21717 w 41147"/>
              <a:gd name="connsiteY4" fmla="*/ 26765 h 26765"/>
              <a:gd name="connsiteX5" fmla="*/ 41148 w 41147"/>
              <a:gd name="connsiteY5" fmla="*/ 8573 h 26765"/>
              <a:gd name="connsiteX6" fmla="*/ 39529 w 41147"/>
              <a:gd name="connsiteY6" fmla="*/ 7810 h 26765"/>
              <a:gd name="connsiteX7" fmla="*/ 27146 w 41147"/>
              <a:gd name="connsiteY7" fmla="*/ 191 h 26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147" h="26765">
                <a:moveTo>
                  <a:pt x="27146" y="191"/>
                </a:moveTo>
                <a:lnTo>
                  <a:pt x="26860" y="0"/>
                </a:lnTo>
                <a:cubicBezTo>
                  <a:pt x="21812" y="1619"/>
                  <a:pt x="6667" y="286"/>
                  <a:pt x="1524" y="1715"/>
                </a:cubicBezTo>
                <a:lnTo>
                  <a:pt x="0" y="14669"/>
                </a:lnTo>
                <a:cubicBezTo>
                  <a:pt x="5048" y="16193"/>
                  <a:pt x="16669" y="25622"/>
                  <a:pt x="21717" y="26765"/>
                </a:cubicBezTo>
                <a:lnTo>
                  <a:pt x="41148" y="8573"/>
                </a:lnTo>
                <a:lnTo>
                  <a:pt x="39529" y="7810"/>
                </a:lnTo>
                <a:cubicBezTo>
                  <a:pt x="35147" y="5715"/>
                  <a:pt x="30861" y="2762"/>
                  <a:pt x="27146" y="191"/>
                </a:cubicBezTo>
                <a:close/>
              </a:path>
            </a:pathLst>
          </a:custGeom>
          <a:solidFill>
            <a:sysClr val="window" lastClr="FFFFFF">
              <a:lumMod val="95000"/>
            </a:sysClr>
          </a:solidFill>
          <a:ln w="9525" cap="flat">
            <a:solidFill>
              <a:srgbClr val="D6D6D6"/>
            </a:solidFill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6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2400" b="0" i="0" u="none" strike="noStrike" kern="0" cap="none" spc="0" normalizeH="0" baseline="0" noProof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64" name="Полилиния: фигура 263">
            <a:extLst>
              <a:ext uri="{FF2B5EF4-FFF2-40B4-BE49-F238E27FC236}">
                <a16:creationId xmlns:a16="http://schemas.microsoft.com/office/drawing/2014/main" id="{A6FE4997-66D1-10CB-76AD-BC3C685C1DD1}"/>
              </a:ext>
            </a:extLst>
          </p:cNvPr>
          <p:cNvSpPr/>
          <p:nvPr/>
        </p:nvSpPr>
        <p:spPr>
          <a:xfrm rot="1272797">
            <a:off x="9594979" y="2545461"/>
            <a:ext cx="38502" cy="53849"/>
          </a:xfrm>
          <a:custGeom>
            <a:avLst/>
            <a:gdLst>
              <a:gd name="connsiteX0" fmla="*/ 40672 w 40671"/>
              <a:gd name="connsiteY0" fmla="*/ 34576 h 37528"/>
              <a:gd name="connsiteX1" fmla="*/ 33814 w 40671"/>
              <a:gd name="connsiteY1" fmla="*/ 25622 h 37528"/>
              <a:gd name="connsiteX2" fmla="*/ 31623 w 40671"/>
              <a:gd name="connsiteY2" fmla="*/ 22955 h 37528"/>
              <a:gd name="connsiteX3" fmla="*/ 35242 w 40671"/>
              <a:gd name="connsiteY3" fmla="*/ 20479 h 37528"/>
              <a:gd name="connsiteX4" fmla="*/ 29813 w 40671"/>
              <a:gd name="connsiteY4" fmla="*/ 13430 h 37528"/>
              <a:gd name="connsiteX5" fmla="*/ 27432 w 40671"/>
              <a:gd name="connsiteY5" fmla="*/ 10668 h 37528"/>
              <a:gd name="connsiteX6" fmla="*/ 31147 w 40671"/>
              <a:gd name="connsiteY6" fmla="*/ 8382 h 37528"/>
              <a:gd name="connsiteX7" fmla="*/ 15907 w 40671"/>
              <a:gd name="connsiteY7" fmla="*/ 0 h 37528"/>
              <a:gd name="connsiteX8" fmla="*/ 9239 w 40671"/>
              <a:gd name="connsiteY8" fmla="*/ 5429 h 37528"/>
              <a:gd name="connsiteX9" fmla="*/ 6096 w 40671"/>
              <a:gd name="connsiteY9" fmla="*/ 7906 h 37528"/>
              <a:gd name="connsiteX10" fmla="*/ 7239 w 40671"/>
              <a:gd name="connsiteY10" fmla="*/ 22955 h 37528"/>
              <a:gd name="connsiteX11" fmla="*/ 7429 w 40671"/>
              <a:gd name="connsiteY11" fmla="*/ 26956 h 37528"/>
              <a:gd name="connsiteX12" fmla="*/ 190 w 40671"/>
              <a:gd name="connsiteY12" fmla="*/ 29432 h 37528"/>
              <a:gd name="connsiteX13" fmla="*/ 0 w 40671"/>
              <a:gd name="connsiteY13" fmla="*/ 34671 h 37528"/>
              <a:gd name="connsiteX14" fmla="*/ 0 w 40671"/>
              <a:gd name="connsiteY14" fmla="*/ 34957 h 37528"/>
              <a:gd name="connsiteX15" fmla="*/ 18288 w 40671"/>
              <a:gd name="connsiteY15" fmla="*/ 29432 h 37528"/>
              <a:gd name="connsiteX16" fmla="*/ 20193 w 40671"/>
              <a:gd name="connsiteY16" fmla="*/ 28766 h 37528"/>
              <a:gd name="connsiteX17" fmla="*/ 24098 w 40671"/>
              <a:gd name="connsiteY17" fmla="*/ 31432 h 37528"/>
              <a:gd name="connsiteX18" fmla="*/ 33718 w 40671"/>
              <a:gd name="connsiteY18" fmla="*/ 37528 h 37528"/>
              <a:gd name="connsiteX19" fmla="*/ 40386 w 40671"/>
              <a:gd name="connsiteY19" fmla="*/ 34671 h 37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0671" h="37528">
                <a:moveTo>
                  <a:pt x="40672" y="34576"/>
                </a:moveTo>
                <a:cubicBezTo>
                  <a:pt x="38481" y="31432"/>
                  <a:pt x="36004" y="28384"/>
                  <a:pt x="33814" y="25622"/>
                </a:cubicBezTo>
                <a:lnTo>
                  <a:pt x="31623" y="22955"/>
                </a:lnTo>
                <a:lnTo>
                  <a:pt x="35242" y="20479"/>
                </a:lnTo>
                <a:cubicBezTo>
                  <a:pt x="33528" y="18097"/>
                  <a:pt x="31813" y="15716"/>
                  <a:pt x="29813" y="13430"/>
                </a:cubicBezTo>
                <a:lnTo>
                  <a:pt x="27432" y="10668"/>
                </a:lnTo>
                <a:lnTo>
                  <a:pt x="31147" y="8382"/>
                </a:lnTo>
                <a:lnTo>
                  <a:pt x="15907" y="0"/>
                </a:lnTo>
                <a:cubicBezTo>
                  <a:pt x="14192" y="1524"/>
                  <a:pt x="11906" y="3334"/>
                  <a:pt x="9239" y="5429"/>
                </a:cubicBezTo>
                <a:cubicBezTo>
                  <a:pt x="8001" y="6382"/>
                  <a:pt x="6858" y="7239"/>
                  <a:pt x="6096" y="7906"/>
                </a:cubicBezTo>
                <a:cubicBezTo>
                  <a:pt x="6667" y="12954"/>
                  <a:pt x="6953" y="18002"/>
                  <a:pt x="7239" y="22955"/>
                </a:cubicBezTo>
                <a:lnTo>
                  <a:pt x="7429" y="26956"/>
                </a:lnTo>
                <a:lnTo>
                  <a:pt x="190" y="29432"/>
                </a:lnTo>
                <a:cubicBezTo>
                  <a:pt x="190" y="31147"/>
                  <a:pt x="190" y="32956"/>
                  <a:pt x="0" y="34671"/>
                </a:cubicBezTo>
                <a:lnTo>
                  <a:pt x="0" y="34957"/>
                </a:lnTo>
                <a:cubicBezTo>
                  <a:pt x="6096" y="33242"/>
                  <a:pt x="12287" y="31432"/>
                  <a:pt x="18288" y="29432"/>
                </a:cubicBezTo>
                <a:lnTo>
                  <a:pt x="20193" y="28766"/>
                </a:lnTo>
                <a:lnTo>
                  <a:pt x="24098" y="31432"/>
                </a:lnTo>
                <a:cubicBezTo>
                  <a:pt x="27241" y="33528"/>
                  <a:pt x="30480" y="35814"/>
                  <a:pt x="33718" y="37528"/>
                </a:cubicBezTo>
                <a:lnTo>
                  <a:pt x="40386" y="34671"/>
                </a:lnTo>
                <a:close/>
              </a:path>
            </a:pathLst>
          </a:custGeom>
          <a:solidFill>
            <a:sysClr val="window" lastClr="FFFFFF">
              <a:lumMod val="95000"/>
            </a:sysClr>
          </a:solidFill>
          <a:ln w="9525" cap="flat">
            <a:solidFill>
              <a:srgbClr val="D6D6D6"/>
            </a:solidFill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6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2400" b="0" i="0" u="none" strike="noStrike" kern="0" cap="none" spc="0" normalizeH="0" baseline="0" noProof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66" name="Полилиния: фигура 265">
            <a:extLst>
              <a:ext uri="{FF2B5EF4-FFF2-40B4-BE49-F238E27FC236}">
                <a16:creationId xmlns:a16="http://schemas.microsoft.com/office/drawing/2014/main" id="{6925C459-CC4F-C244-29C0-8492B202DE01}"/>
              </a:ext>
            </a:extLst>
          </p:cNvPr>
          <p:cNvSpPr/>
          <p:nvPr/>
        </p:nvSpPr>
        <p:spPr>
          <a:xfrm rot="1272797">
            <a:off x="9287861" y="3008341"/>
            <a:ext cx="27862" cy="33348"/>
          </a:xfrm>
          <a:custGeom>
            <a:avLst/>
            <a:gdLst>
              <a:gd name="connsiteX0" fmla="*/ 5620 w 29432"/>
              <a:gd name="connsiteY0" fmla="*/ 18955 h 23241"/>
              <a:gd name="connsiteX1" fmla="*/ 7048 w 29432"/>
              <a:gd name="connsiteY1" fmla="*/ 19812 h 23241"/>
              <a:gd name="connsiteX2" fmla="*/ 12573 w 29432"/>
              <a:gd name="connsiteY2" fmla="*/ 21812 h 23241"/>
              <a:gd name="connsiteX3" fmla="*/ 16383 w 29432"/>
              <a:gd name="connsiteY3" fmla="*/ 23241 h 23241"/>
              <a:gd name="connsiteX4" fmla="*/ 21907 w 29432"/>
              <a:gd name="connsiteY4" fmla="*/ 22955 h 23241"/>
              <a:gd name="connsiteX5" fmla="*/ 26003 w 29432"/>
              <a:gd name="connsiteY5" fmla="*/ 20860 h 23241"/>
              <a:gd name="connsiteX6" fmla="*/ 27146 w 29432"/>
              <a:gd name="connsiteY6" fmla="*/ 19050 h 23241"/>
              <a:gd name="connsiteX7" fmla="*/ 29432 w 29432"/>
              <a:gd name="connsiteY7" fmla="*/ 14859 h 23241"/>
              <a:gd name="connsiteX8" fmla="*/ 27718 w 29432"/>
              <a:gd name="connsiteY8" fmla="*/ 10382 h 23241"/>
              <a:gd name="connsiteX9" fmla="*/ 21907 w 29432"/>
              <a:gd name="connsiteY9" fmla="*/ 9906 h 23241"/>
              <a:gd name="connsiteX10" fmla="*/ 11525 w 29432"/>
              <a:gd name="connsiteY10" fmla="*/ 0 h 23241"/>
              <a:gd name="connsiteX11" fmla="*/ 16193 w 29432"/>
              <a:gd name="connsiteY11" fmla="*/ 9811 h 23241"/>
              <a:gd name="connsiteX12" fmla="*/ 7048 w 29432"/>
              <a:gd name="connsiteY12" fmla="*/ 12573 h 23241"/>
              <a:gd name="connsiteX13" fmla="*/ 4000 w 29432"/>
              <a:gd name="connsiteY13" fmla="*/ 12954 h 23241"/>
              <a:gd name="connsiteX14" fmla="*/ 5810 w 29432"/>
              <a:gd name="connsiteY14" fmla="*/ 19050 h 23241"/>
              <a:gd name="connsiteX15" fmla="*/ 0 w 29432"/>
              <a:gd name="connsiteY15" fmla="*/ 18669 h 23241"/>
              <a:gd name="connsiteX16" fmla="*/ 5810 w 29432"/>
              <a:gd name="connsiteY16" fmla="*/ 19431 h 23241"/>
              <a:gd name="connsiteX17" fmla="*/ 5810 w 29432"/>
              <a:gd name="connsiteY17" fmla="*/ 19145 h 23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9432" h="23241">
                <a:moveTo>
                  <a:pt x="5620" y="18955"/>
                </a:moveTo>
                <a:cubicBezTo>
                  <a:pt x="5620" y="18955"/>
                  <a:pt x="6191" y="19240"/>
                  <a:pt x="7048" y="19812"/>
                </a:cubicBezTo>
                <a:cubicBezTo>
                  <a:pt x="8287" y="20574"/>
                  <a:pt x="10954" y="21336"/>
                  <a:pt x="12573" y="21812"/>
                </a:cubicBezTo>
                <a:cubicBezTo>
                  <a:pt x="14192" y="22288"/>
                  <a:pt x="15335" y="22574"/>
                  <a:pt x="16383" y="23241"/>
                </a:cubicBezTo>
                <a:cubicBezTo>
                  <a:pt x="18097" y="22765"/>
                  <a:pt x="20288" y="22860"/>
                  <a:pt x="21907" y="22955"/>
                </a:cubicBezTo>
                <a:cubicBezTo>
                  <a:pt x="23431" y="22765"/>
                  <a:pt x="25527" y="21431"/>
                  <a:pt x="26003" y="20860"/>
                </a:cubicBezTo>
                <a:cubicBezTo>
                  <a:pt x="26194" y="20479"/>
                  <a:pt x="26670" y="19812"/>
                  <a:pt x="27146" y="19050"/>
                </a:cubicBezTo>
                <a:cubicBezTo>
                  <a:pt x="27813" y="18098"/>
                  <a:pt x="29337" y="15716"/>
                  <a:pt x="29432" y="14859"/>
                </a:cubicBezTo>
                <a:cubicBezTo>
                  <a:pt x="29146" y="13811"/>
                  <a:pt x="28385" y="11811"/>
                  <a:pt x="27718" y="10382"/>
                </a:cubicBezTo>
                <a:cubicBezTo>
                  <a:pt x="25908" y="10763"/>
                  <a:pt x="23908" y="10573"/>
                  <a:pt x="21907" y="9906"/>
                </a:cubicBezTo>
                <a:cubicBezTo>
                  <a:pt x="20098" y="9335"/>
                  <a:pt x="12097" y="0"/>
                  <a:pt x="11525" y="0"/>
                </a:cubicBezTo>
                <a:cubicBezTo>
                  <a:pt x="11525" y="0"/>
                  <a:pt x="16478" y="9525"/>
                  <a:pt x="16193" y="9811"/>
                </a:cubicBezTo>
                <a:cubicBezTo>
                  <a:pt x="13621" y="12573"/>
                  <a:pt x="9335" y="12573"/>
                  <a:pt x="7048" y="12573"/>
                </a:cubicBezTo>
                <a:cubicBezTo>
                  <a:pt x="6096" y="12573"/>
                  <a:pt x="4953" y="12763"/>
                  <a:pt x="4000" y="12954"/>
                </a:cubicBezTo>
                <a:cubicBezTo>
                  <a:pt x="4953" y="14669"/>
                  <a:pt x="5620" y="16288"/>
                  <a:pt x="5810" y="19050"/>
                </a:cubicBezTo>
                <a:lnTo>
                  <a:pt x="0" y="18669"/>
                </a:lnTo>
                <a:lnTo>
                  <a:pt x="5810" y="19431"/>
                </a:lnTo>
                <a:cubicBezTo>
                  <a:pt x="5810" y="19431"/>
                  <a:pt x="5715" y="19240"/>
                  <a:pt x="5810" y="19145"/>
                </a:cubicBezTo>
                <a:close/>
              </a:path>
            </a:pathLst>
          </a:custGeom>
          <a:solidFill>
            <a:sysClr val="window" lastClr="FFFFFF">
              <a:lumMod val="95000"/>
            </a:sysClr>
          </a:solidFill>
          <a:ln w="9525" cap="flat">
            <a:solidFill>
              <a:srgbClr val="D6D6D6"/>
            </a:solidFill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6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2400" b="0" i="0" u="none" strike="noStrike" kern="0" cap="none" spc="0" normalizeH="0" baseline="0" noProof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67" name="Полилиния: фигура 266">
            <a:extLst>
              <a:ext uri="{FF2B5EF4-FFF2-40B4-BE49-F238E27FC236}">
                <a16:creationId xmlns:a16="http://schemas.microsoft.com/office/drawing/2014/main" id="{0E079F7A-23FF-C8DE-B0F3-36CA1A661321}"/>
              </a:ext>
            </a:extLst>
          </p:cNvPr>
          <p:cNvSpPr/>
          <p:nvPr/>
        </p:nvSpPr>
        <p:spPr>
          <a:xfrm rot="1272797">
            <a:off x="10358132" y="5028847"/>
            <a:ext cx="38230" cy="73310"/>
          </a:xfrm>
          <a:custGeom>
            <a:avLst/>
            <a:gdLst>
              <a:gd name="connsiteX0" fmla="*/ 30326 w 40383"/>
              <a:gd name="connsiteY0" fmla="*/ 20993 h 51091"/>
              <a:gd name="connsiteX1" fmla="*/ 25849 w 40383"/>
              <a:gd name="connsiteY1" fmla="*/ 18326 h 51091"/>
              <a:gd name="connsiteX2" fmla="*/ 26421 w 40383"/>
              <a:gd name="connsiteY2" fmla="*/ 16611 h 51091"/>
              <a:gd name="connsiteX3" fmla="*/ 23182 w 40383"/>
              <a:gd name="connsiteY3" fmla="*/ 5848 h 51091"/>
              <a:gd name="connsiteX4" fmla="*/ 22325 w 40383"/>
              <a:gd name="connsiteY4" fmla="*/ 4610 h 51091"/>
              <a:gd name="connsiteX5" fmla="*/ 9847 w 40383"/>
              <a:gd name="connsiteY5" fmla="*/ 705 h 51091"/>
              <a:gd name="connsiteX6" fmla="*/ 6704 w 40383"/>
              <a:gd name="connsiteY6" fmla="*/ 6515 h 51091"/>
              <a:gd name="connsiteX7" fmla="*/ 3847 w 40383"/>
              <a:gd name="connsiteY7" fmla="*/ 6991 h 51091"/>
              <a:gd name="connsiteX8" fmla="*/ 1561 w 40383"/>
              <a:gd name="connsiteY8" fmla="*/ 13944 h 51091"/>
              <a:gd name="connsiteX9" fmla="*/ 1561 w 40383"/>
              <a:gd name="connsiteY9" fmla="*/ 15944 h 51091"/>
              <a:gd name="connsiteX10" fmla="*/ 5466 w 40383"/>
              <a:gd name="connsiteY10" fmla="*/ 24327 h 51091"/>
              <a:gd name="connsiteX11" fmla="*/ 4608 w 40383"/>
              <a:gd name="connsiteY11" fmla="*/ 28708 h 51091"/>
              <a:gd name="connsiteX12" fmla="*/ 2704 w 40383"/>
              <a:gd name="connsiteY12" fmla="*/ 31470 h 51091"/>
              <a:gd name="connsiteX13" fmla="*/ 322 w 40383"/>
              <a:gd name="connsiteY13" fmla="*/ 35090 h 51091"/>
              <a:gd name="connsiteX14" fmla="*/ 4704 w 40383"/>
              <a:gd name="connsiteY14" fmla="*/ 43757 h 51091"/>
              <a:gd name="connsiteX15" fmla="*/ 16134 w 40383"/>
              <a:gd name="connsiteY15" fmla="*/ 48806 h 51091"/>
              <a:gd name="connsiteX16" fmla="*/ 21563 w 40383"/>
              <a:gd name="connsiteY16" fmla="*/ 50425 h 51091"/>
              <a:gd name="connsiteX17" fmla="*/ 23373 w 40383"/>
              <a:gd name="connsiteY17" fmla="*/ 51092 h 51091"/>
              <a:gd name="connsiteX18" fmla="*/ 24897 w 40383"/>
              <a:gd name="connsiteY18" fmla="*/ 50235 h 51091"/>
              <a:gd name="connsiteX19" fmla="*/ 28802 w 40383"/>
              <a:gd name="connsiteY19" fmla="*/ 44901 h 51091"/>
              <a:gd name="connsiteX20" fmla="*/ 28611 w 40383"/>
              <a:gd name="connsiteY20" fmla="*/ 42996 h 51091"/>
              <a:gd name="connsiteX21" fmla="*/ 36136 w 40383"/>
              <a:gd name="connsiteY21" fmla="*/ 40519 h 51091"/>
              <a:gd name="connsiteX22" fmla="*/ 38041 w 40383"/>
              <a:gd name="connsiteY22" fmla="*/ 36519 h 51091"/>
              <a:gd name="connsiteX23" fmla="*/ 37089 w 40383"/>
              <a:gd name="connsiteY23" fmla="*/ 33756 h 51091"/>
              <a:gd name="connsiteX24" fmla="*/ 39375 w 40383"/>
              <a:gd name="connsiteY24" fmla="*/ 32042 h 51091"/>
              <a:gd name="connsiteX25" fmla="*/ 39851 w 40383"/>
              <a:gd name="connsiteY25" fmla="*/ 27470 h 51091"/>
              <a:gd name="connsiteX26" fmla="*/ 32422 w 40383"/>
              <a:gd name="connsiteY26" fmla="*/ 22231 h 51091"/>
              <a:gd name="connsiteX27" fmla="*/ 30421 w 40383"/>
              <a:gd name="connsiteY27" fmla="*/ 20898 h 5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0383" h="51091">
                <a:moveTo>
                  <a:pt x="30326" y="20993"/>
                </a:moveTo>
                <a:cubicBezTo>
                  <a:pt x="29088" y="20040"/>
                  <a:pt x="27659" y="18993"/>
                  <a:pt x="25849" y="18326"/>
                </a:cubicBezTo>
                <a:cubicBezTo>
                  <a:pt x="25849" y="17850"/>
                  <a:pt x="26040" y="17278"/>
                  <a:pt x="26421" y="16611"/>
                </a:cubicBezTo>
                <a:cubicBezTo>
                  <a:pt x="28326" y="13087"/>
                  <a:pt x="25183" y="8706"/>
                  <a:pt x="23182" y="5848"/>
                </a:cubicBezTo>
                <a:lnTo>
                  <a:pt x="22325" y="4610"/>
                </a:lnTo>
                <a:cubicBezTo>
                  <a:pt x="19753" y="705"/>
                  <a:pt x="13943" y="-1105"/>
                  <a:pt x="9847" y="705"/>
                </a:cubicBezTo>
                <a:cubicBezTo>
                  <a:pt x="6323" y="2229"/>
                  <a:pt x="6037" y="4419"/>
                  <a:pt x="6704" y="6515"/>
                </a:cubicBezTo>
                <a:cubicBezTo>
                  <a:pt x="5370" y="6324"/>
                  <a:pt x="4418" y="6705"/>
                  <a:pt x="3847" y="6991"/>
                </a:cubicBezTo>
                <a:cubicBezTo>
                  <a:pt x="1465" y="8229"/>
                  <a:pt x="1561" y="10801"/>
                  <a:pt x="1561" y="13944"/>
                </a:cubicBezTo>
                <a:lnTo>
                  <a:pt x="1561" y="15944"/>
                </a:lnTo>
                <a:cubicBezTo>
                  <a:pt x="1561" y="19469"/>
                  <a:pt x="3561" y="22422"/>
                  <a:pt x="5466" y="24327"/>
                </a:cubicBezTo>
                <a:cubicBezTo>
                  <a:pt x="5085" y="25946"/>
                  <a:pt x="4608" y="27946"/>
                  <a:pt x="4608" y="28708"/>
                </a:cubicBezTo>
                <a:cubicBezTo>
                  <a:pt x="4418" y="29184"/>
                  <a:pt x="3371" y="30613"/>
                  <a:pt x="2704" y="31470"/>
                </a:cubicBezTo>
                <a:cubicBezTo>
                  <a:pt x="1656" y="32804"/>
                  <a:pt x="703" y="34042"/>
                  <a:pt x="322" y="35090"/>
                </a:cubicBezTo>
                <a:cubicBezTo>
                  <a:pt x="-1202" y="38805"/>
                  <a:pt x="3085" y="42519"/>
                  <a:pt x="4704" y="43757"/>
                </a:cubicBezTo>
                <a:cubicBezTo>
                  <a:pt x="7276" y="45091"/>
                  <a:pt x="13562" y="48234"/>
                  <a:pt x="16134" y="48806"/>
                </a:cubicBezTo>
                <a:cubicBezTo>
                  <a:pt x="18134" y="49282"/>
                  <a:pt x="21468" y="50425"/>
                  <a:pt x="21563" y="50425"/>
                </a:cubicBezTo>
                <a:lnTo>
                  <a:pt x="23373" y="51092"/>
                </a:lnTo>
                <a:lnTo>
                  <a:pt x="24897" y="50235"/>
                </a:lnTo>
                <a:cubicBezTo>
                  <a:pt x="26040" y="49568"/>
                  <a:pt x="28707" y="47663"/>
                  <a:pt x="28802" y="44901"/>
                </a:cubicBezTo>
                <a:cubicBezTo>
                  <a:pt x="28802" y="44424"/>
                  <a:pt x="28802" y="43662"/>
                  <a:pt x="28611" y="42996"/>
                </a:cubicBezTo>
                <a:cubicBezTo>
                  <a:pt x="31088" y="42615"/>
                  <a:pt x="34231" y="41948"/>
                  <a:pt x="36136" y="40519"/>
                </a:cubicBezTo>
                <a:cubicBezTo>
                  <a:pt x="37470" y="39567"/>
                  <a:pt x="38232" y="38138"/>
                  <a:pt x="38041" y="36519"/>
                </a:cubicBezTo>
                <a:cubicBezTo>
                  <a:pt x="38041" y="35566"/>
                  <a:pt x="37565" y="34614"/>
                  <a:pt x="37089" y="33756"/>
                </a:cubicBezTo>
                <a:cubicBezTo>
                  <a:pt x="37946" y="33280"/>
                  <a:pt x="38803" y="32613"/>
                  <a:pt x="39375" y="32042"/>
                </a:cubicBezTo>
                <a:cubicBezTo>
                  <a:pt x="40518" y="30804"/>
                  <a:pt x="40708" y="29089"/>
                  <a:pt x="39851" y="27470"/>
                </a:cubicBezTo>
                <a:cubicBezTo>
                  <a:pt x="38708" y="25089"/>
                  <a:pt x="35660" y="22898"/>
                  <a:pt x="32422" y="22231"/>
                </a:cubicBezTo>
                <a:cubicBezTo>
                  <a:pt x="32040" y="22231"/>
                  <a:pt x="31088" y="21469"/>
                  <a:pt x="30421" y="20898"/>
                </a:cubicBezTo>
                <a:close/>
              </a:path>
            </a:pathLst>
          </a:custGeom>
          <a:solidFill>
            <a:sysClr val="window" lastClr="FFFFFF">
              <a:lumMod val="95000"/>
            </a:sysClr>
          </a:solidFill>
          <a:ln w="9525" cap="flat">
            <a:solidFill>
              <a:srgbClr val="D6D6D6"/>
            </a:solidFill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216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2400" b="0" i="0" u="none" strike="noStrike" kern="0" cap="none" spc="0" normalizeH="0" baseline="0" noProof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269" name="Рисунок 268">
            <a:extLst>
              <a:ext uri="{FF2B5EF4-FFF2-40B4-BE49-F238E27FC236}">
                <a16:creationId xmlns:a16="http://schemas.microsoft.com/office/drawing/2014/main" id="{2AC9F5C4-9CB5-5474-6B03-2C5A833A094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0654" y="4060512"/>
            <a:ext cx="248952" cy="248952"/>
          </a:xfrm>
          <a:prstGeom prst="rect">
            <a:avLst/>
          </a:prstGeom>
          <a:ln>
            <a:noFill/>
          </a:ln>
        </p:spPr>
      </p:pic>
      <p:pic>
        <p:nvPicPr>
          <p:cNvPr id="270" name="Рисунок 269">
            <a:extLst>
              <a:ext uri="{FF2B5EF4-FFF2-40B4-BE49-F238E27FC236}">
                <a16:creationId xmlns:a16="http://schemas.microsoft.com/office/drawing/2014/main" id="{E3DF5762-ADDC-58C2-D4AF-5D66562ED127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757187" y="4157327"/>
            <a:ext cx="373442" cy="373442"/>
          </a:xfrm>
          <a:prstGeom prst="rect">
            <a:avLst/>
          </a:prstGeom>
        </p:spPr>
      </p:pic>
      <p:pic>
        <p:nvPicPr>
          <p:cNvPr id="272" name="Рисунок 271">
            <a:extLst>
              <a:ext uri="{FF2B5EF4-FFF2-40B4-BE49-F238E27FC236}">
                <a16:creationId xmlns:a16="http://schemas.microsoft.com/office/drawing/2014/main" id="{9EC9E044-1CCD-7917-54DE-9C13C11C631A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050306" y="3077668"/>
            <a:ext cx="373442" cy="373442"/>
          </a:xfrm>
          <a:prstGeom prst="rect">
            <a:avLst/>
          </a:prstGeom>
        </p:spPr>
      </p:pic>
      <p:pic>
        <p:nvPicPr>
          <p:cNvPr id="274" name="Рисунок 273">
            <a:extLst>
              <a:ext uri="{FF2B5EF4-FFF2-40B4-BE49-F238E27FC236}">
                <a16:creationId xmlns:a16="http://schemas.microsoft.com/office/drawing/2014/main" id="{49E3B95B-2E66-961D-8F14-4E32F08EEAD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6151" y="3386224"/>
            <a:ext cx="248952" cy="248952"/>
          </a:xfrm>
          <a:prstGeom prst="rect">
            <a:avLst/>
          </a:prstGeom>
          <a:ln>
            <a:noFill/>
          </a:ln>
        </p:spPr>
      </p:pic>
      <p:pic>
        <p:nvPicPr>
          <p:cNvPr id="275" name="Рисунок 274">
            <a:extLst>
              <a:ext uri="{FF2B5EF4-FFF2-40B4-BE49-F238E27FC236}">
                <a16:creationId xmlns:a16="http://schemas.microsoft.com/office/drawing/2014/main" id="{06FDD5A0-3E90-1E67-4263-A8898EAD72E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256" y="3949133"/>
            <a:ext cx="248952" cy="248952"/>
          </a:xfrm>
          <a:prstGeom prst="rect">
            <a:avLst/>
          </a:prstGeom>
        </p:spPr>
      </p:pic>
      <p:pic>
        <p:nvPicPr>
          <p:cNvPr id="277" name="Рисунок 276">
            <a:extLst>
              <a:ext uri="{FF2B5EF4-FFF2-40B4-BE49-F238E27FC236}">
                <a16:creationId xmlns:a16="http://schemas.microsoft.com/office/drawing/2014/main" id="{2322FAB7-2907-7E26-64CE-E3A0408EB13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6604" y="3354885"/>
            <a:ext cx="248952" cy="248952"/>
          </a:xfrm>
          <a:prstGeom prst="rect">
            <a:avLst/>
          </a:prstGeom>
          <a:ln>
            <a:noFill/>
          </a:ln>
        </p:spPr>
      </p:pic>
      <p:pic>
        <p:nvPicPr>
          <p:cNvPr id="278" name="Рисунок 277" descr="Изображение выглядит как черный, темнот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820B94FF-CEDA-08BA-229D-9FC1FB6FE1C0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605" y="3540276"/>
            <a:ext cx="263007" cy="263007"/>
          </a:xfrm>
          <a:prstGeom prst="rect">
            <a:avLst/>
          </a:prstGeom>
        </p:spPr>
      </p:pic>
      <p:pic>
        <p:nvPicPr>
          <p:cNvPr id="280" name="Рисунок 279">
            <a:extLst>
              <a:ext uri="{FF2B5EF4-FFF2-40B4-BE49-F238E27FC236}">
                <a16:creationId xmlns:a16="http://schemas.microsoft.com/office/drawing/2014/main" id="{551EDC87-AC7C-C8A9-42EA-AD5EFB3DE71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6086" y="2718958"/>
            <a:ext cx="288979" cy="288979"/>
          </a:xfrm>
          <a:prstGeom prst="rect">
            <a:avLst/>
          </a:prstGeom>
        </p:spPr>
      </p:pic>
      <p:pic>
        <p:nvPicPr>
          <p:cNvPr id="282" name="Рисунок 281" descr="Изображение выглядит как черный, темнот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F116A667-AE2E-57E9-7919-713FD8701898}"/>
              </a:ext>
            </a:extLst>
          </p:cNvPr>
          <p:cNvPicPr>
            <a:picLocks noChangeAspect="1"/>
          </p:cNvPicPr>
          <p:nvPr/>
        </p:nvPicPr>
        <p:blipFill>
          <a:blip r:embed="rId12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7422" y="4485120"/>
            <a:ext cx="244834" cy="244834"/>
          </a:xfrm>
          <a:prstGeom prst="rect">
            <a:avLst/>
          </a:prstGeom>
        </p:spPr>
      </p:pic>
      <p:pic>
        <p:nvPicPr>
          <p:cNvPr id="283" name="Рисунок 282">
            <a:extLst>
              <a:ext uri="{FF2B5EF4-FFF2-40B4-BE49-F238E27FC236}">
                <a16:creationId xmlns:a16="http://schemas.microsoft.com/office/drawing/2014/main" id="{CBB13D4D-AF47-A589-D3E1-2551C3CA667E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862954" y="3621178"/>
            <a:ext cx="373442" cy="373442"/>
          </a:xfrm>
          <a:prstGeom prst="rect">
            <a:avLst/>
          </a:prstGeom>
        </p:spPr>
      </p:pic>
      <p:pic>
        <p:nvPicPr>
          <p:cNvPr id="285" name="Рисунок 284">
            <a:extLst>
              <a:ext uri="{FF2B5EF4-FFF2-40B4-BE49-F238E27FC236}">
                <a16:creationId xmlns:a16="http://schemas.microsoft.com/office/drawing/2014/main" id="{5F4F2164-2D65-862D-2F70-5385FF148B3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5196" y="3891289"/>
            <a:ext cx="288979" cy="288979"/>
          </a:xfrm>
          <a:prstGeom prst="rect">
            <a:avLst/>
          </a:prstGeom>
        </p:spPr>
      </p:pic>
      <p:sp>
        <p:nvSpPr>
          <p:cNvPr id="286" name="Прямоугольник 285">
            <a:extLst>
              <a:ext uri="{FF2B5EF4-FFF2-40B4-BE49-F238E27FC236}">
                <a16:creationId xmlns:a16="http://schemas.microsoft.com/office/drawing/2014/main" id="{377A63C0-73FD-C77F-C6E8-642B5CECE74B}"/>
              </a:ext>
            </a:extLst>
          </p:cNvPr>
          <p:cNvSpPr/>
          <p:nvPr/>
        </p:nvSpPr>
        <p:spPr>
          <a:xfrm>
            <a:off x="9105617" y="2833952"/>
            <a:ext cx="352281" cy="351816"/>
          </a:xfrm>
          <a:prstGeom prst="rect">
            <a:avLst/>
          </a:prstGeom>
          <a:solidFill>
            <a:srgbClr val="02967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KZ"/>
          </a:p>
        </p:txBody>
      </p:sp>
      <p:pic>
        <p:nvPicPr>
          <p:cNvPr id="64" name="Рисунок 63">
            <a:extLst>
              <a:ext uri="{FF2B5EF4-FFF2-40B4-BE49-F238E27FC236}">
                <a16:creationId xmlns:a16="http://schemas.microsoft.com/office/drawing/2014/main" id="{5305B616-30EF-1E71-46FA-AB40DB1EECC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1023" y="2663156"/>
            <a:ext cx="248952" cy="248952"/>
          </a:xfrm>
          <a:prstGeom prst="rect">
            <a:avLst/>
          </a:prstGeom>
          <a:ln>
            <a:noFill/>
          </a:ln>
        </p:spPr>
      </p:pic>
      <p:sp>
        <p:nvSpPr>
          <p:cNvPr id="65" name="Звезда: 5 точек 64">
            <a:extLst>
              <a:ext uri="{FF2B5EF4-FFF2-40B4-BE49-F238E27FC236}">
                <a16:creationId xmlns:a16="http://schemas.microsoft.com/office/drawing/2014/main" id="{7C1D48CE-BF1C-D421-F1B1-2CE9BAD537DE}"/>
              </a:ext>
            </a:extLst>
          </p:cNvPr>
          <p:cNvSpPr/>
          <p:nvPr/>
        </p:nvSpPr>
        <p:spPr>
          <a:xfrm>
            <a:off x="9321006" y="2878980"/>
            <a:ext cx="358954" cy="365910"/>
          </a:xfrm>
          <a:prstGeom prst="star5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KZ"/>
          </a:p>
        </p:txBody>
      </p: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0F5C9191-CBD3-D23C-A1CC-69B4C49D4741}"/>
              </a:ext>
            </a:extLst>
          </p:cNvPr>
          <p:cNvSpPr/>
          <p:nvPr/>
        </p:nvSpPr>
        <p:spPr>
          <a:xfrm>
            <a:off x="10415877" y="4328343"/>
            <a:ext cx="352281" cy="351816"/>
          </a:xfrm>
          <a:prstGeom prst="rect">
            <a:avLst/>
          </a:prstGeom>
          <a:solidFill>
            <a:srgbClr val="4AB5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KZ"/>
          </a:p>
        </p:txBody>
      </p:sp>
      <p:pic>
        <p:nvPicPr>
          <p:cNvPr id="69" name="Рисунок 68">
            <a:extLst>
              <a:ext uri="{FF2B5EF4-FFF2-40B4-BE49-F238E27FC236}">
                <a16:creationId xmlns:a16="http://schemas.microsoft.com/office/drawing/2014/main" id="{AA8F66A2-5265-EA34-78C1-A86325CDD40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2041" y="4444475"/>
            <a:ext cx="248952" cy="248952"/>
          </a:xfrm>
          <a:prstGeom prst="rect">
            <a:avLst/>
          </a:prstGeom>
          <a:ln>
            <a:noFill/>
          </a:ln>
        </p:spPr>
      </p:pic>
      <p:pic>
        <p:nvPicPr>
          <p:cNvPr id="70" name="Рисунок 69" descr="Изображение выглядит как черный, темнот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4728EF7F-DD57-F689-D261-1EBB8EE566C8}"/>
              </a:ext>
            </a:extLst>
          </p:cNvPr>
          <p:cNvPicPr>
            <a:picLocks noChangeAspect="1"/>
          </p:cNvPicPr>
          <p:nvPr/>
        </p:nvPicPr>
        <p:blipFill>
          <a:blip r:embed="rId13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3974" y="4499740"/>
            <a:ext cx="235988" cy="235988"/>
          </a:xfrm>
          <a:prstGeom prst="rect">
            <a:avLst/>
          </a:prstGeom>
        </p:spPr>
      </p:pic>
      <p:pic>
        <p:nvPicPr>
          <p:cNvPr id="72" name="Рисунок 71">
            <a:extLst>
              <a:ext uri="{FF2B5EF4-FFF2-40B4-BE49-F238E27FC236}">
                <a16:creationId xmlns:a16="http://schemas.microsoft.com/office/drawing/2014/main" id="{E4BCC5A3-A580-A57E-0016-83917D263BF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3307" y="4359022"/>
            <a:ext cx="248952" cy="248952"/>
          </a:xfrm>
          <a:prstGeom prst="rect">
            <a:avLst/>
          </a:prstGeom>
        </p:spPr>
      </p:pic>
      <p:sp>
        <p:nvSpPr>
          <p:cNvPr id="73" name="Звезда: 5 точек 72">
            <a:extLst>
              <a:ext uri="{FF2B5EF4-FFF2-40B4-BE49-F238E27FC236}">
                <a16:creationId xmlns:a16="http://schemas.microsoft.com/office/drawing/2014/main" id="{9419D73F-723A-F3FE-5756-DD02DF16222E}"/>
              </a:ext>
            </a:extLst>
          </p:cNvPr>
          <p:cNvSpPr/>
          <p:nvPr/>
        </p:nvSpPr>
        <p:spPr>
          <a:xfrm>
            <a:off x="10459077" y="4494942"/>
            <a:ext cx="358954" cy="365910"/>
          </a:xfrm>
          <a:prstGeom prst="star5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2286991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BADE82-C64E-5B3A-720D-582F0D69E1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 103">
            <a:extLst>
              <a:ext uri="{FF2B5EF4-FFF2-40B4-BE49-F238E27FC236}">
                <a16:creationId xmlns:a16="http://schemas.microsoft.com/office/drawing/2014/main" id="{FD5EB05B-0693-AC9C-34CF-F4044858DD9D}"/>
              </a:ext>
            </a:extLst>
          </p:cNvPr>
          <p:cNvSpPr/>
          <p:nvPr/>
        </p:nvSpPr>
        <p:spPr>
          <a:xfrm>
            <a:off x="3163792" y="1635034"/>
            <a:ext cx="2892988" cy="3090673"/>
          </a:xfrm>
          <a:prstGeom prst="roundRect">
            <a:avLst>
              <a:gd name="adj" fmla="val 6000"/>
            </a:avLst>
          </a:prstGeom>
          <a:solidFill>
            <a:srgbClr val="EAF1FB"/>
          </a:solidFill>
          <a:ln>
            <a:noFill/>
          </a:ln>
        </p:spPr>
        <p:txBody>
          <a:bodyPr>
            <a:normAutofit/>
          </a:bodyPr>
          <a:lstStyle/>
          <a:p>
            <a:endParaRPr sz="24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Rect 103">
            <a:extLst>
              <a:ext uri="{FF2B5EF4-FFF2-40B4-BE49-F238E27FC236}">
                <a16:creationId xmlns:a16="http://schemas.microsoft.com/office/drawing/2014/main" id="{556D5303-7E50-7452-D36F-D193563CE4EB}"/>
              </a:ext>
            </a:extLst>
          </p:cNvPr>
          <p:cNvSpPr/>
          <p:nvPr/>
        </p:nvSpPr>
        <p:spPr>
          <a:xfrm>
            <a:off x="6123449" y="1635034"/>
            <a:ext cx="2892988" cy="3090673"/>
          </a:xfrm>
          <a:prstGeom prst="roundRect">
            <a:avLst>
              <a:gd name="adj" fmla="val 6000"/>
            </a:avLst>
          </a:prstGeom>
          <a:solidFill>
            <a:srgbClr val="EAF1FB"/>
          </a:solidFill>
          <a:ln>
            <a:noFill/>
          </a:ln>
        </p:spPr>
        <p:txBody>
          <a:bodyPr>
            <a:normAutofit/>
          </a:bodyPr>
          <a:lstStyle/>
          <a:p>
            <a:endParaRPr sz="24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Rect 103">
            <a:extLst>
              <a:ext uri="{FF2B5EF4-FFF2-40B4-BE49-F238E27FC236}">
                <a16:creationId xmlns:a16="http://schemas.microsoft.com/office/drawing/2014/main" id="{1A7F8FF5-7FDE-0D8E-FA64-77F36EE2C3A9}"/>
              </a:ext>
            </a:extLst>
          </p:cNvPr>
          <p:cNvSpPr/>
          <p:nvPr/>
        </p:nvSpPr>
        <p:spPr>
          <a:xfrm>
            <a:off x="9074180" y="1635034"/>
            <a:ext cx="2892988" cy="3090673"/>
          </a:xfrm>
          <a:prstGeom prst="roundRect">
            <a:avLst>
              <a:gd name="adj" fmla="val 6000"/>
            </a:avLst>
          </a:prstGeom>
          <a:solidFill>
            <a:srgbClr val="EAF1FB"/>
          </a:solidFill>
          <a:ln>
            <a:noFill/>
          </a:ln>
        </p:spPr>
        <p:txBody>
          <a:bodyPr>
            <a:normAutofit/>
          </a:bodyPr>
          <a:lstStyle/>
          <a:p>
            <a:endParaRPr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9" name="Text 0">
            <a:extLst>
              <a:ext uri="{FF2B5EF4-FFF2-40B4-BE49-F238E27FC236}">
                <a16:creationId xmlns:a16="http://schemas.microsoft.com/office/drawing/2014/main" id="{87D71A63-1689-98E0-627D-3F52B67F1329}"/>
              </a:ext>
            </a:extLst>
          </p:cNvPr>
          <p:cNvSpPr/>
          <p:nvPr/>
        </p:nvSpPr>
        <p:spPr>
          <a:xfrm>
            <a:off x="464644" y="80000"/>
            <a:ext cx="9680842" cy="155000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1E2761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itchFamily="34" charset="-120"/>
              </a:rPr>
              <a:t>Одан әрі өсу инфрақұрылым сапасын арттыруды талап етеді</a:t>
            </a:r>
            <a:endParaRPr lang="en-US" sz="2800" dirty="0">
              <a:solidFill>
                <a:srgbClr val="1E276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1" name="Номер слайда 1">
            <a:extLst>
              <a:ext uri="{FF2B5EF4-FFF2-40B4-BE49-F238E27FC236}">
                <a16:creationId xmlns:a16="http://schemas.microsoft.com/office/drawing/2014/main" id="{146C417D-303C-DFF1-F9CE-559907993FAC}"/>
              </a:ext>
            </a:extLst>
          </p:cNvPr>
          <p:cNvSpPr txBox="1">
            <a:spLocks/>
          </p:cNvSpPr>
          <p:nvPr/>
        </p:nvSpPr>
        <p:spPr>
          <a:xfrm>
            <a:off x="11694160" y="6454744"/>
            <a:ext cx="497839" cy="403256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4888ECD-6A02-44B6-939D-4ADFD1B37CB5}" type="slidenum">
              <a:rPr lang="ru-RU" b="1" smtClean="0">
                <a:solidFill>
                  <a:srgbClr val="0A659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pPr algn="ctr"/>
              <a:t>7</a:t>
            </a:fld>
            <a:endParaRPr lang="ru-RU" b="1" dirty="0">
              <a:solidFill>
                <a:srgbClr val="0A659F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8868E14-DC38-C836-CD83-4BFA7A475B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6718" y="-1056229"/>
            <a:ext cx="3224849" cy="3224849"/>
          </a:xfrm>
          <a:prstGeom prst="rect">
            <a:avLst/>
          </a:prstGeom>
        </p:spPr>
      </p:pic>
      <p:sp>
        <p:nvSpPr>
          <p:cNvPr id="9" name="Rect 103">
            <a:extLst>
              <a:ext uri="{FF2B5EF4-FFF2-40B4-BE49-F238E27FC236}">
                <a16:creationId xmlns:a16="http://schemas.microsoft.com/office/drawing/2014/main" id="{94D7490C-2EC9-1617-55CE-C43A1040E3AC}"/>
              </a:ext>
            </a:extLst>
          </p:cNvPr>
          <p:cNvSpPr/>
          <p:nvPr/>
        </p:nvSpPr>
        <p:spPr>
          <a:xfrm>
            <a:off x="196602" y="1635034"/>
            <a:ext cx="2892988" cy="3090673"/>
          </a:xfrm>
          <a:prstGeom prst="roundRect">
            <a:avLst>
              <a:gd name="adj" fmla="val 6000"/>
            </a:avLst>
          </a:prstGeom>
          <a:solidFill>
            <a:srgbClr val="EAF1FB"/>
          </a:solidFill>
          <a:ln>
            <a:noFill/>
          </a:ln>
        </p:spPr>
        <p:txBody>
          <a:bodyPr>
            <a:normAutofit/>
          </a:bodyPr>
          <a:lstStyle/>
          <a:p>
            <a:endParaRPr sz="24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TextBox 104">
            <a:extLst>
              <a:ext uri="{FF2B5EF4-FFF2-40B4-BE49-F238E27FC236}">
                <a16:creationId xmlns:a16="http://schemas.microsoft.com/office/drawing/2014/main" id="{2E398A3F-9645-E306-03B6-56763AA5553C}"/>
              </a:ext>
            </a:extLst>
          </p:cNvPr>
          <p:cNvSpPr txBox="1"/>
          <p:nvPr/>
        </p:nvSpPr>
        <p:spPr>
          <a:xfrm>
            <a:off x="425200" y="1801368"/>
            <a:ext cx="2627763" cy="5029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ru-RU" sz="1600" b="1" dirty="0">
                <a:solidFill>
                  <a:srgbClr val="0050A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Жаңа Бюджет кодексі</a:t>
            </a:r>
          </a:p>
        </p:txBody>
      </p:sp>
      <p:sp>
        <p:nvSpPr>
          <p:cNvPr id="13" name="TextBox 105">
            <a:extLst>
              <a:ext uri="{FF2B5EF4-FFF2-40B4-BE49-F238E27FC236}">
                <a16:creationId xmlns:a16="http://schemas.microsoft.com/office/drawing/2014/main" id="{969372F3-A66E-491C-4F0E-F93EE67D5F80}"/>
              </a:ext>
            </a:extLst>
          </p:cNvPr>
          <p:cNvSpPr txBox="1"/>
          <p:nvPr/>
        </p:nvSpPr>
        <p:spPr>
          <a:xfrm>
            <a:off x="425200" y="2148840"/>
            <a:ext cx="2541519" cy="11887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ru-RU" sz="1200" b="0" dirty="0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СРС ережелерін бюджеттік жоспарлаумен байланыстыру: дамуға арналған жалпы сипаттағы трансферттерді (ТОХ), мемлекеттік органдар мен облыстардың инвестициялық жоспарларын қалыптастыру.</a:t>
            </a:r>
          </a:p>
        </p:txBody>
      </p:sp>
      <p:sp>
        <p:nvSpPr>
          <p:cNvPr id="16" name="TextBox 106">
            <a:extLst>
              <a:ext uri="{FF2B5EF4-FFF2-40B4-BE49-F238E27FC236}">
                <a16:creationId xmlns:a16="http://schemas.microsoft.com/office/drawing/2014/main" id="{66B7D840-790D-064D-E274-1710E1F4E6E6}"/>
              </a:ext>
            </a:extLst>
          </p:cNvPr>
          <p:cNvSpPr txBox="1"/>
          <p:nvPr/>
        </p:nvSpPr>
        <p:spPr>
          <a:xfrm>
            <a:off x="425201" y="3566160"/>
            <a:ext cx="2645126" cy="11887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ru-RU" sz="1200" b="1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Мақсат</a:t>
            </a:r>
            <a:r>
              <a:rPr lang="ru-RU" sz="1200" b="0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— халықтың негізгі игіліктермен қамтамасыз etілу дәлдігін арттыру және жергілікті жерлерде инфрақұрылымды дамытуды негізделген жоспарлауға мүмкіндік беру.</a:t>
            </a:r>
          </a:p>
        </p:txBody>
      </p:sp>
      <p:sp>
        <p:nvSpPr>
          <p:cNvPr id="20" name="TextBox 108">
            <a:extLst>
              <a:ext uri="{FF2B5EF4-FFF2-40B4-BE49-F238E27FC236}">
                <a16:creationId xmlns:a16="http://schemas.microsoft.com/office/drawing/2014/main" id="{C56BDEFF-F3EB-8DE9-055D-5BBC0F5F9E5D}"/>
              </a:ext>
            </a:extLst>
          </p:cNvPr>
          <p:cNvSpPr txBox="1"/>
          <p:nvPr/>
        </p:nvSpPr>
        <p:spPr>
          <a:xfrm>
            <a:off x="3310133" y="1811795"/>
            <a:ext cx="2586021" cy="29260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kk-KZ" sz="1600" b="1" dirty="0">
                <a:solidFill>
                  <a:srgbClr val="0050A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ӨСЖ</a:t>
            </a:r>
            <a:r>
              <a:rPr lang="ru-RU" sz="1600" b="1" dirty="0">
                <a:solidFill>
                  <a:srgbClr val="0050A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— әдістемесі</a:t>
            </a:r>
          </a:p>
        </p:txBody>
      </p:sp>
      <p:sp>
        <p:nvSpPr>
          <p:cNvPr id="23" name="TextBox 109">
            <a:extLst>
              <a:ext uri="{FF2B5EF4-FFF2-40B4-BE49-F238E27FC236}">
                <a16:creationId xmlns:a16="http://schemas.microsoft.com/office/drawing/2014/main" id="{62BBD4CB-6055-7390-817F-9EE1665517F0}"/>
              </a:ext>
            </a:extLst>
          </p:cNvPr>
          <p:cNvSpPr txBox="1"/>
          <p:nvPr/>
        </p:nvSpPr>
        <p:spPr>
          <a:xfrm>
            <a:off x="3275800" y="2148840"/>
            <a:ext cx="2780980" cy="10515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ru-RU" sz="1200" b="0" dirty="0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Елді мекендердің әлеуметтік, инженерлік, көлік және басқа инфрақұрылым объектілері мен қызметтерімен қамтамасыз ету деңгейін сипаттайды.</a:t>
            </a:r>
          </a:p>
        </p:txBody>
      </p:sp>
      <p:sp>
        <p:nvSpPr>
          <p:cNvPr id="25" name="TextBox 110">
            <a:extLst>
              <a:ext uri="{FF2B5EF4-FFF2-40B4-BE49-F238E27FC236}">
                <a16:creationId xmlns:a16="http://schemas.microsoft.com/office/drawing/2014/main" id="{393BFF64-E57A-32BD-2648-78EF59D2322A}"/>
              </a:ext>
            </a:extLst>
          </p:cNvPr>
          <p:cNvSpPr txBox="1"/>
          <p:nvPr/>
        </p:nvSpPr>
        <p:spPr>
          <a:xfrm>
            <a:off x="3275800" y="3291840"/>
            <a:ext cx="2892988" cy="5029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ru-RU" sz="1200" b="1" dirty="0" err="1">
                <a:solidFill>
                  <a:srgbClr val="0050A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Бағалау</a:t>
            </a:r>
            <a:r>
              <a:rPr lang="ru-RU" sz="1200" b="1" dirty="0">
                <a:solidFill>
                  <a:srgbClr val="0050A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1200" b="1" dirty="0" err="1">
                <a:solidFill>
                  <a:srgbClr val="0050A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межесі</a:t>
            </a:r>
            <a:r>
              <a:rPr lang="ru-RU" sz="1200" b="1" dirty="0">
                <a:solidFill>
                  <a:srgbClr val="0050A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ru-RU" sz="1200" b="0" dirty="0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0–100%, шамамен қамтиды </a:t>
            </a:r>
          </a:p>
          <a:p>
            <a:pPr algn="l"/>
            <a:r>
              <a:rPr lang="ru-RU" sz="1200" b="0" dirty="0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6,1 мың ауыл және 90 қала </a:t>
            </a:r>
          </a:p>
        </p:txBody>
      </p:sp>
      <p:sp>
        <p:nvSpPr>
          <p:cNvPr id="29" name="TextBox 111">
            <a:extLst>
              <a:ext uri="{FF2B5EF4-FFF2-40B4-BE49-F238E27FC236}">
                <a16:creationId xmlns:a16="http://schemas.microsoft.com/office/drawing/2014/main" id="{2507B9EC-8C77-BFED-78AE-4093167DFA7C}"/>
              </a:ext>
            </a:extLst>
          </p:cNvPr>
          <p:cNvSpPr txBox="1"/>
          <p:nvPr/>
        </p:nvSpPr>
        <p:spPr>
          <a:xfrm>
            <a:off x="3201498" y="3886200"/>
            <a:ext cx="2803289" cy="777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ru-RU" sz="1200" b="1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Дереккөз: </a:t>
            </a:r>
            <a:r>
              <a:rPr lang="ru-RU" sz="1200" b="0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жергілікті атқарушы органдардың әкімшілік деректері, салалық орталық мемлекеттік органдармен тексерілген</a:t>
            </a:r>
          </a:p>
        </p:txBody>
      </p:sp>
      <p:sp>
        <p:nvSpPr>
          <p:cNvPr id="7" name="TextBox 108">
            <a:extLst>
              <a:ext uri="{FF2B5EF4-FFF2-40B4-BE49-F238E27FC236}">
                <a16:creationId xmlns:a16="http://schemas.microsoft.com/office/drawing/2014/main" id="{6B56D0AB-E6C2-0485-FBCC-B7CDB254C9B5}"/>
              </a:ext>
            </a:extLst>
          </p:cNvPr>
          <p:cNvSpPr txBox="1"/>
          <p:nvPr/>
        </p:nvSpPr>
        <p:spPr>
          <a:xfrm>
            <a:off x="6258555" y="1811795"/>
            <a:ext cx="2586021" cy="29260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ru-RU" sz="1600" b="1" dirty="0">
                <a:solidFill>
                  <a:srgbClr val="0050A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ӨӘИ — әдістемесі</a:t>
            </a:r>
          </a:p>
        </p:txBody>
      </p:sp>
      <p:sp>
        <p:nvSpPr>
          <p:cNvPr id="8" name="TextBox 109">
            <a:extLst>
              <a:ext uri="{FF2B5EF4-FFF2-40B4-BE49-F238E27FC236}">
                <a16:creationId xmlns:a16="http://schemas.microsoft.com/office/drawing/2014/main" id="{F957BB2F-FA53-0BC9-960A-678A8A6D8EC3}"/>
              </a:ext>
            </a:extLst>
          </p:cNvPr>
          <p:cNvSpPr txBox="1"/>
          <p:nvPr/>
        </p:nvSpPr>
        <p:spPr>
          <a:xfrm>
            <a:off x="6235457" y="2148840"/>
            <a:ext cx="2780980" cy="10515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ru-RU" sz="1200" b="0" dirty="0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Халықтың инфрақұрылым объектілері мен қызметтерінің сапасы мен қолжетімділігін бағалауы.</a:t>
            </a:r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4D30AF0B-DC9C-EDED-1531-230C58E380DE}"/>
              </a:ext>
            </a:extLst>
          </p:cNvPr>
          <p:cNvSpPr/>
          <p:nvPr/>
        </p:nvSpPr>
        <p:spPr>
          <a:xfrm>
            <a:off x="6570182" y="3433096"/>
            <a:ext cx="530352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sz="11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9" name="Text 9">
            <a:extLst>
              <a:ext uri="{FF2B5EF4-FFF2-40B4-BE49-F238E27FC236}">
                <a16:creationId xmlns:a16="http://schemas.microsoft.com/office/drawing/2014/main" id="{829CF690-7D47-F8AB-813D-C3F14530F44A}"/>
              </a:ext>
            </a:extLst>
          </p:cNvPr>
          <p:cNvSpPr/>
          <p:nvPr/>
        </p:nvSpPr>
        <p:spPr>
          <a:xfrm>
            <a:off x="6260877" y="3886200"/>
            <a:ext cx="233542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-120"/>
              </a:rPr>
              <a:t>Дереккөз: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-120"/>
              </a:rPr>
              <a:t>әлеуметтанулық сауалнама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-120"/>
              </a:rPr>
              <a:t> 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1" name="TextBox 110">
            <a:extLst>
              <a:ext uri="{FF2B5EF4-FFF2-40B4-BE49-F238E27FC236}">
                <a16:creationId xmlns:a16="http://schemas.microsoft.com/office/drawing/2014/main" id="{6C5FEC4B-6C96-A67E-8F5C-39BA3DADB3A7}"/>
              </a:ext>
            </a:extLst>
          </p:cNvPr>
          <p:cNvSpPr txBox="1"/>
          <p:nvPr/>
        </p:nvSpPr>
        <p:spPr>
          <a:xfrm>
            <a:off x="6258555" y="3291840"/>
            <a:ext cx="2722159" cy="5029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r>
              <a:rPr lang="ru-RU" sz="1200" b="1" dirty="0" err="1">
                <a:solidFill>
                  <a:srgbClr val="0050A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Бағалау</a:t>
            </a:r>
            <a:r>
              <a:rPr lang="ru-RU" sz="1200" b="1" dirty="0">
                <a:solidFill>
                  <a:srgbClr val="0050A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1200" b="1" dirty="0" err="1">
                <a:solidFill>
                  <a:srgbClr val="0050A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межесі</a:t>
            </a:r>
            <a:r>
              <a:rPr lang="ru-RU" sz="1200" b="1" dirty="0">
                <a:solidFill>
                  <a:srgbClr val="0050A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ru-RU" sz="1200" b="0" dirty="0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1–4, әлеуметтанулық </a:t>
            </a:r>
            <a:r>
              <a:rPr lang="ru-RU" sz="1200" b="0" dirty="0" err="1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сауалнама</a:t>
            </a:r>
            <a:r>
              <a:rPr lang="ru-RU" sz="1200" b="0" dirty="0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4 мыңнан астам респондент</a:t>
            </a:r>
          </a:p>
        </p:txBody>
      </p:sp>
      <p:sp>
        <p:nvSpPr>
          <p:cNvPr id="22" name="TextBox 108">
            <a:extLst>
              <a:ext uri="{FF2B5EF4-FFF2-40B4-BE49-F238E27FC236}">
                <a16:creationId xmlns:a16="http://schemas.microsoft.com/office/drawing/2014/main" id="{3EB78150-FBFB-713F-E979-7E52D82F6C28}"/>
              </a:ext>
            </a:extLst>
          </p:cNvPr>
          <p:cNvSpPr txBox="1"/>
          <p:nvPr/>
        </p:nvSpPr>
        <p:spPr>
          <a:xfrm>
            <a:off x="9253946" y="1783080"/>
            <a:ext cx="2741091" cy="5029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ru-RU" sz="1600" b="1" dirty="0">
                <a:solidFill>
                  <a:srgbClr val="0050A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Демографиялық болжам</a:t>
            </a:r>
          </a:p>
        </p:txBody>
      </p:sp>
      <p:sp>
        <p:nvSpPr>
          <p:cNvPr id="24" name="TextBox 109">
            <a:extLst>
              <a:ext uri="{FF2B5EF4-FFF2-40B4-BE49-F238E27FC236}">
                <a16:creationId xmlns:a16="http://schemas.microsoft.com/office/drawing/2014/main" id="{74D2782E-135B-5392-2CE2-7B745C7325ED}"/>
              </a:ext>
            </a:extLst>
          </p:cNvPr>
          <p:cNvSpPr txBox="1"/>
          <p:nvPr/>
        </p:nvSpPr>
        <p:spPr>
          <a:xfrm>
            <a:off x="9243931" y="2148840"/>
            <a:ext cx="2780980" cy="10058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ru-RU" sz="1200" dirty="0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Аймақтардың болжамды халық санына сүйене отырып инфрақұрылымды пайдалануға беру</a:t>
            </a:r>
            <a:endParaRPr lang="ru-RU" sz="1200" b="0" dirty="0">
              <a:solidFill>
                <a:srgbClr val="1A1A1A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6" name="Text 9">
            <a:extLst>
              <a:ext uri="{FF2B5EF4-FFF2-40B4-BE49-F238E27FC236}">
                <a16:creationId xmlns:a16="http://schemas.microsoft.com/office/drawing/2014/main" id="{2AA432D0-0818-7819-1030-F5F59C278039}"/>
              </a:ext>
            </a:extLst>
          </p:cNvPr>
          <p:cNvSpPr/>
          <p:nvPr/>
        </p:nvSpPr>
        <p:spPr>
          <a:xfrm>
            <a:off x="9241310" y="3886200"/>
            <a:ext cx="234806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-120"/>
              </a:rPr>
              <a:t>Дереккөз: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-120"/>
              </a:rPr>
              <a:t>ERI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7" name="TextBox 110">
            <a:extLst>
              <a:ext uri="{FF2B5EF4-FFF2-40B4-BE49-F238E27FC236}">
                <a16:creationId xmlns:a16="http://schemas.microsoft.com/office/drawing/2014/main" id="{92739C41-64B3-5881-2FF3-8BF6D8FA2FEC}"/>
              </a:ext>
            </a:extLst>
          </p:cNvPr>
          <p:cNvSpPr txBox="1"/>
          <p:nvPr/>
        </p:nvSpPr>
        <p:spPr>
          <a:xfrm>
            <a:off x="9241310" y="3291840"/>
            <a:ext cx="2892988" cy="5029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/>
            <a:r>
              <a:rPr lang="kk-KZ" sz="1200" b="1" dirty="0">
                <a:solidFill>
                  <a:srgbClr val="0050A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Болжам</a:t>
            </a:r>
            <a:r>
              <a:rPr lang="ru-RU" sz="1200" b="1" dirty="0">
                <a:solidFill>
                  <a:srgbClr val="0050A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ru-RU" sz="1200" b="0" dirty="0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2060 жылға дейін</a:t>
            </a:r>
          </a:p>
        </p:txBody>
      </p:sp>
      <p:sp>
        <p:nvSpPr>
          <p:cNvPr id="2" name="Rect 821">
            <a:extLst>
              <a:ext uri="{FF2B5EF4-FFF2-40B4-BE49-F238E27FC236}">
                <a16:creationId xmlns:a16="http://schemas.microsoft.com/office/drawing/2014/main" id="{CE2689F8-ACDC-E9E7-6407-57003C682125}"/>
              </a:ext>
            </a:extLst>
          </p:cNvPr>
          <p:cNvSpPr/>
          <p:nvPr/>
        </p:nvSpPr>
        <p:spPr>
          <a:xfrm>
            <a:off x="1661568" y="4748414"/>
            <a:ext cx="20117" cy="256032"/>
          </a:xfrm>
          <a:prstGeom prst="rect">
            <a:avLst/>
          </a:prstGeom>
          <a:solidFill>
            <a:srgbClr val="7FA8D9"/>
          </a:solidFill>
          <a:ln>
            <a:noFill/>
          </a:ln>
        </p:spPr>
        <p:txBody>
          <a:bodyPr>
            <a:normAutofit fontScale="70000" lnSpcReduction="20000"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Rect 822">
            <a:extLst>
              <a:ext uri="{FF2B5EF4-FFF2-40B4-BE49-F238E27FC236}">
                <a16:creationId xmlns:a16="http://schemas.microsoft.com/office/drawing/2014/main" id="{AB9CD16A-F7EF-5AD4-7B41-59FB928BED8F}"/>
              </a:ext>
            </a:extLst>
          </p:cNvPr>
          <p:cNvSpPr/>
          <p:nvPr/>
        </p:nvSpPr>
        <p:spPr>
          <a:xfrm>
            <a:off x="4477920" y="4748414"/>
            <a:ext cx="20117" cy="256032"/>
          </a:xfrm>
          <a:prstGeom prst="rect">
            <a:avLst/>
          </a:prstGeom>
          <a:solidFill>
            <a:srgbClr val="7FA8D9"/>
          </a:solidFill>
          <a:ln>
            <a:noFill/>
          </a:ln>
        </p:spPr>
        <p:txBody>
          <a:bodyPr>
            <a:normAutofit fontScale="70000" lnSpcReduction="20000"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Rect 823">
            <a:extLst>
              <a:ext uri="{FF2B5EF4-FFF2-40B4-BE49-F238E27FC236}">
                <a16:creationId xmlns:a16="http://schemas.microsoft.com/office/drawing/2014/main" id="{394B5AA0-CF7F-A1B5-0E17-3E094E92C5B8}"/>
              </a:ext>
            </a:extLst>
          </p:cNvPr>
          <p:cNvSpPr/>
          <p:nvPr/>
        </p:nvSpPr>
        <p:spPr>
          <a:xfrm>
            <a:off x="7294272" y="4748414"/>
            <a:ext cx="20117" cy="256032"/>
          </a:xfrm>
          <a:prstGeom prst="rect">
            <a:avLst/>
          </a:prstGeom>
          <a:solidFill>
            <a:srgbClr val="7FA8D9"/>
          </a:solidFill>
          <a:ln>
            <a:noFill/>
          </a:ln>
        </p:spPr>
        <p:txBody>
          <a:bodyPr>
            <a:normAutofit fontScale="70000" lnSpcReduction="20000"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Rect 824">
            <a:extLst>
              <a:ext uri="{FF2B5EF4-FFF2-40B4-BE49-F238E27FC236}">
                <a16:creationId xmlns:a16="http://schemas.microsoft.com/office/drawing/2014/main" id="{CB514916-EFE6-5C83-0898-AB7C437EF53E}"/>
              </a:ext>
            </a:extLst>
          </p:cNvPr>
          <p:cNvSpPr/>
          <p:nvPr/>
        </p:nvSpPr>
        <p:spPr>
          <a:xfrm>
            <a:off x="10110624" y="4748414"/>
            <a:ext cx="20117" cy="256032"/>
          </a:xfrm>
          <a:prstGeom prst="rect">
            <a:avLst/>
          </a:prstGeom>
          <a:solidFill>
            <a:srgbClr val="7FA8D9"/>
          </a:solidFill>
          <a:ln>
            <a:noFill/>
          </a:ln>
        </p:spPr>
        <p:txBody>
          <a:bodyPr>
            <a:normAutofit fontScale="70000" lnSpcReduction="20000"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7" name="Rect 825">
            <a:extLst>
              <a:ext uri="{FF2B5EF4-FFF2-40B4-BE49-F238E27FC236}">
                <a16:creationId xmlns:a16="http://schemas.microsoft.com/office/drawing/2014/main" id="{134B4793-D239-D1E8-3542-7204ECDF64FA}"/>
              </a:ext>
            </a:extLst>
          </p:cNvPr>
          <p:cNvSpPr/>
          <p:nvPr/>
        </p:nvSpPr>
        <p:spPr>
          <a:xfrm>
            <a:off x="1671626" y="4994388"/>
            <a:ext cx="8449056" cy="20117"/>
          </a:xfrm>
          <a:prstGeom prst="rect">
            <a:avLst/>
          </a:prstGeom>
          <a:solidFill>
            <a:srgbClr val="7FA8D9"/>
          </a:solidFill>
          <a:ln>
            <a:noFill/>
          </a:ln>
        </p:spPr>
        <p:txBody>
          <a:bodyPr>
            <a:normAutofit fontScale="25000" lnSpcReduction="20000"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" name="Rect 826">
            <a:extLst>
              <a:ext uri="{FF2B5EF4-FFF2-40B4-BE49-F238E27FC236}">
                <a16:creationId xmlns:a16="http://schemas.microsoft.com/office/drawing/2014/main" id="{AAD396AE-87D6-1E03-891C-76D9468B692A}"/>
              </a:ext>
            </a:extLst>
          </p:cNvPr>
          <p:cNvSpPr/>
          <p:nvPr/>
        </p:nvSpPr>
        <p:spPr>
          <a:xfrm>
            <a:off x="5886096" y="5004446"/>
            <a:ext cx="20117" cy="182880"/>
          </a:xfrm>
          <a:prstGeom prst="rect">
            <a:avLst/>
          </a:prstGeom>
          <a:solidFill>
            <a:srgbClr val="7FA8D9"/>
          </a:solidFill>
          <a:ln>
            <a:noFill/>
          </a:ln>
        </p:spPr>
        <p:txBody>
          <a:bodyPr>
            <a:normAutofit fontScale="40000" lnSpcReduction="20000"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8" name="Arrow 827">
            <a:extLst>
              <a:ext uri="{FF2B5EF4-FFF2-40B4-BE49-F238E27FC236}">
                <a16:creationId xmlns:a16="http://schemas.microsoft.com/office/drawing/2014/main" id="{E1DBF7A5-5B84-0584-74BB-D2416FC33557}"/>
              </a:ext>
            </a:extLst>
          </p:cNvPr>
          <p:cNvSpPr/>
          <p:nvPr/>
        </p:nvSpPr>
        <p:spPr>
          <a:xfrm rot="10800000">
            <a:off x="5777282" y="5169038"/>
            <a:ext cx="237744" cy="146304"/>
          </a:xfrm>
          <a:prstGeom prst="triangle">
            <a:avLst/>
          </a:prstGeom>
          <a:solidFill>
            <a:srgbClr val="0050A6"/>
          </a:solidFill>
          <a:ln>
            <a:noFill/>
          </a:ln>
        </p:spPr>
        <p:txBody>
          <a:bodyPr>
            <a:normAutofit fontScale="25000" lnSpcReduction="20000"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1" name="Rect 828">
            <a:extLst>
              <a:ext uri="{FF2B5EF4-FFF2-40B4-BE49-F238E27FC236}">
                <a16:creationId xmlns:a16="http://schemas.microsoft.com/office/drawing/2014/main" id="{A10CB8B9-5519-30C7-10A7-A430834655C4}"/>
              </a:ext>
            </a:extLst>
          </p:cNvPr>
          <p:cNvSpPr/>
          <p:nvPr/>
        </p:nvSpPr>
        <p:spPr>
          <a:xfrm>
            <a:off x="364033" y="5388494"/>
            <a:ext cx="11583017" cy="1051560"/>
          </a:xfrm>
          <a:prstGeom prst="roundRect">
            <a:avLst>
              <a:gd name="adj" fmla="val 15000"/>
            </a:avLst>
          </a:prstGeom>
          <a:solidFill>
            <a:srgbClr val="0050A6"/>
          </a:solidFill>
          <a:ln>
            <a:noFill/>
          </a:ln>
        </p:spPr>
        <p:txBody>
          <a:bodyPr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4" name="TextBox 829">
            <a:extLst>
              <a:ext uri="{FF2B5EF4-FFF2-40B4-BE49-F238E27FC236}">
                <a16:creationId xmlns:a16="http://schemas.microsoft.com/office/drawing/2014/main" id="{98794F80-345C-F569-DF62-93C30537AF68}"/>
              </a:ext>
            </a:extLst>
          </p:cNvPr>
          <p:cNvSpPr txBox="1"/>
          <p:nvPr/>
        </p:nvSpPr>
        <p:spPr>
          <a:xfrm>
            <a:off x="684074" y="5516510"/>
            <a:ext cx="10424160" cy="29260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40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Инфрақұрылымды дамытуды жоспарлаудың кешенді негізі</a:t>
            </a:r>
          </a:p>
        </p:txBody>
      </p:sp>
      <p:sp>
        <p:nvSpPr>
          <p:cNvPr id="35" name="TextBox 830">
            <a:extLst>
              <a:ext uri="{FF2B5EF4-FFF2-40B4-BE49-F238E27FC236}">
                <a16:creationId xmlns:a16="http://schemas.microsoft.com/office/drawing/2014/main" id="{3162E31D-E302-7512-FF2F-4A9B7FC48A80}"/>
              </a:ext>
            </a:extLst>
          </p:cNvPr>
          <p:cNvSpPr txBox="1"/>
          <p:nvPr/>
        </p:nvSpPr>
        <p:spPr>
          <a:xfrm>
            <a:off x="684074" y="5820940"/>
            <a:ext cx="11010086" cy="5029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8000"/>
              </a:lnSpc>
            </a:pPr>
            <a:r>
              <a:rPr lang="ru-RU" sz="1400" b="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Қаржыландырудың құқықтық тетігі, </a:t>
            </a:r>
            <a:r>
              <a:rPr lang="ru-RU" sz="1400" b="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объективті</a:t>
            </a:r>
            <a:r>
              <a:rPr lang="ru-RU" sz="1400" b="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(ӨСЖ) және </a:t>
            </a:r>
            <a:r>
              <a:rPr lang="ru-RU" sz="1400" b="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субъективті</a:t>
            </a:r>
            <a:r>
              <a:rPr lang="ru-RU" sz="1400" b="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(ӨӘИ) сапа бағасы, қажеттіліктің демографиялық </a:t>
            </a:r>
            <a:r>
              <a:rPr lang="ru-RU" sz="1400" b="0" dirty="0" err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болжамы</a:t>
            </a:r>
            <a:r>
              <a:rPr lang="ru-RU" sz="1400" b="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-  бірге инфрақұрылымды дамыту бойынша негізделген шешімдердің негізін қалайды.</a:t>
            </a:r>
          </a:p>
        </p:txBody>
      </p:sp>
    </p:spTree>
    <p:extLst>
      <p:ext uri="{BB962C8B-B14F-4D97-AF65-F5344CB8AC3E}">
        <p14:creationId xmlns:p14="http://schemas.microsoft.com/office/powerpoint/2010/main" val="20915588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D937-7767-2EDC-6D27-2CD81E4255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Номер слайда 1">
            <a:extLst>
              <a:ext uri="{FF2B5EF4-FFF2-40B4-BE49-F238E27FC236}">
                <a16:creationId xmlns:a16="http://schemas.microsoft.com/office/drawing/2014/main" id="{165F8528-FE19-9D8F-068E-B850BBAF72C9}"/>
              </a:ext>
            </a:extLst>
          </p:cNvPr>
          <p:cNvSpPr txBox="1">
            <a:spLocks/>
          </p:cNvSpPr>
          <p:nvPr/>
        </p:nvSpPr>
        <p:spPr>
          <a:xfrm>
            <a:off x="11675635" y="6411311"/>
            <a:ext cx="512024" cy="351694"/>
          </a:xfrm>
          <a:prstGeom prst="rect">
            <a:avLst/>
          </a:prstGeom>
        </p:spPr>
        <p:txBody>
          <a:bodyPr>
            <a:normAutofit lnSpcReduction="10000"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4888ECD-6A02-44B6-939D-4ADFD1B37CB5}" type="slidenum">
              <a:rPr lang="ru-RU" b="1" smtClean="0">
                <a:solidFill>
                  <a:srgbClr val="0A659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pPr algn="ctr"/>
              <a:t>8</a:t>
            </a:fld>
            <a:endParaRPr lang="ru-RU" b="1" dirty="0">
              <a:solidFill>
                <a:srgbClr val="0A659F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2602ECE-7D41-1680-46D5-32CC6AA8CF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6718" y="-1056229"/>
            <a:ext cx="3224849" cy="3224849"/>
          </a:xfrm>
          <a:prstGeom prst="rect">
            <a:avLst/>
          </a:prstGeom>
        </p:spPr>
      </p:pic>
      <p:sp>
        <p:nvSpPr>
          <p:cNvPr id="32" name="Shape 8">
            <a:extLst>
              <a:ext uri="{FF2B5EF4-FFF2-40B4-BE49-F238E27FC236}">
                <a16:creationId xmlns:a16="http://schemas.microsoft.com/office/drawing/2014/main" id="{D02E8C4B-F872-3382-2A33-2DF5FC4AD84D}"/>
              </a:ext>
            </a:extLst>
          </p:cNvPr>
          <p:cNvSpPr/>
          <p:nvPr/>
        </p:nvSpPr>
        <p:spPr>
          <a:xfrm>
            <a:off x="399879" y="1559689"/>
            <a:ext cx="3650914" cy="4343400"/>
          </a:xfrm>
          <a:prstGeom prst="roundRect">
            <a:avLst>
              <a:gd name="adj" fmla="val 3053"/>
            </a:avLst>
          </a:prstGeom>
          <a:solidFill>
            <a:srgbClr val="F3F6FC"/>
          </a:solidFill>
          <a:ln w="12700">
            <a:solidFill>
              <a:srgbClr val="CADCFC"/>
            </a:solidFill>
            <a:prstDash val="solid"/>
          </a:ln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6" name="Shape 8">
            <a:extLst>
              <a:ext uri="{FF2B5EF4-FFF2-40B4-BE49-F238E27FC236}">
                <a16:creationId xmlns:a16="http://schemas.microsoft.com/office/drawing/2014/main" id="{FA8C1744-807D-5E3D-62F0-77006F67574E}"/>
              </a:ext>
            </a:extLst>
          </p:cNvPr>
          <p:cNvSpPr/>
          <p:nvPr/>
        </p:nvSpPr>
        <p:spPr>
          <a:xfrm>
            <a:off x="8024720" y="1559689"/>
            <a:ext cx="3650914" cy="4343400"/>
          </a:xfrm>
          <a:prstGeom prst="roundRect">
            <a:avLst>
              <a:gd name="adj" fmla="val 3053"/>
            </a:avLst>
          </a:prstGeom>
          <a:solidFill>
            <a:srgbClr val="F3F6FC"/>
          </a:solidFill>
          <a:ln w="12700">
            <a:solidFill>
              <a:srgbClr val="CADCFC"/>
            </a:solidFill>
            <a:prstDash val="solid"/>
          </a:ln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8" name="Text 0">
            <a:extLst>
              <a:ext uri="{FF2B5EF4-FFF2-40B4-BE49-F238E27FC236}">
                <a16:creationId xmlns:a16="http://schemas.microsoft.com/office/drawing/2014/main" id="{2DDE9E28-61D3-4DA7-8466-E3BE1A8A9C91}"/>
              </a:ext>
            </a:extLst>
          </p:cNvPr>
          <p:cNvSpPr/>
          <p:nvPr/>
        </p:nvSpPr>
        <p:spPr>
          <a:xfrm>
            <a:off x="411480" y="127181"/>
            <a:ext cx="9692640" cy="12181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buNone/>
            </a:pPr>
            <a:r>
              <a:rPr lang="ru-RU" sz="2800" b="1" dirty="0" err="1">
                <a:solidFill>
                  <a:srgbClr val="1B3A63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-120"/>
              </a:rPr>
              <a:t>Жаңа</a:t>
            </a:r>
            <a:r>
              <a:rPr lang="ru-RU" sz="2800" b="1" dirty="0">
                <a:solidFill>
                  <a:srgbClr val="1B3A63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-120"/>
              </a:rPr>
              <a:t> </a:t>
            </a:r>
            <a:r>
              <a:rPr lang="ru-RU" sz="2800" b="1" dirty="0" err="1">
                <a:solidFill>
                  <a:srgbClr val="1B3A63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-120"/>
              </a:rPr>
              <a:t>өсу</a:t>
            </a:r>
            <a:r>
              <a:rPr lang="ru-RU" sz="2800" b="1" dirty="0">
                <a:solidFill>
                  <a:srgbClr val="1B3A63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-120"/>
              </a:rPr>
              <a:t> </a:t>
            </a:r>
            <a:r>
              <a:rPr lang="ru-RU" sz="2800" b="1" dirty="0" err="1">
                <a:solidFill>
                  <a:srgbClr val="1B3A63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-120"/>
              </a:rPr>
              <a:t>нүктелері</a:t>
            </a:r>
            <a:r>
              <a:rPr lang="ru-RU" sz="2800" b="1" dirty="0">
                <a:solidFill>
                  <a:srgbClr val="1B3A63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-120"/>
              </a:rPr>
              <a:t>: </a:t>
            </a:r>
            <a:r>
              <a:rPr lang="ru-RU" sz="2800" b="1" dirty="0" err="1">
                <a:solidFill>
                  <a:srgbClr val="1B3A63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-120"/>
              </a:rPr>
              <a:t>өңірлердің</a:t>
            </a:r>
            <a:r>
              <a:rPr lang="ru-RU" sz="2800" b="1" dirty="0">
                <a:solidFill>
                  <a:srgbClr val="1B3A63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-120"/>
              </a:rPr>
              <a:t> </a:t>
            </a:r>
            <a:r>
              <a:rPr lang="ru-RU" sz="2800" b="1" dirty="0" err="1">
                <a:solidFill>
                  <a:srgbClr val="1B3A63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-120"/>
              </a:rPr>
              <a:t>экспорттық</a:t>
            </a:r>
            <a:r>
              <a:rPr lang="ru-RU" sz="2800" b="1" dirty="0">
                <a:solidFill>
                  <a:srgbClr val="1B3A63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-120"/>
              </a:rPr>
              <a:t> </a:t>
            </a:r>
            <a:r>
              <a:rPr lang="ru-RU" sz="2800" b="1" dirty="0" err="1">
                <a:solidFill>
                  <a:srgbClr val="1B3A63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-120"/>
              </a:rPr>
              <a:t>өндірістері</a:t>
            </a:r>
            <a:endParaRPr lang="en-US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2" name="Text 5">
            <a:extLst>
              <a:ext uri="{FF2B5EF4-FFF2-40B4-BE49-F238E27FC236}">
                <a16:creationId xmlns:a16="http://schemas.microsoft.com/office/drawing/2014/main" id="{F7A30C74-9D38-FCD2-2846-EC8D1A3E6EB9}"/>
              </a:ext>
            </a:extLst>
          </p:cNvPr>
          <p:cNvSpPr/>
          <p:nvPr/>
        </p:nvSpPr>
        <p:spPr>
          <a:xfrm>
            <a:off x="634539" y="2291209"/>
            <a:ext cx="3439973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B3A63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-120"/>
              </a:rPr>
              <a:t>Жоғары технологиялы, экспортқа бағдарланған саудаланатын өндірістерге назар аудару </a:t>
            </a: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4" name="Text 6">
            <a:extLst>
              <a:ext uri="{FF2B5EF4-FFF2-40B4-BE49-F238E27FC236}">
                <a16:creationId xmlns:a16="http://schemas.microsoft.com/office/drawing/2014/main" id="{99F17881-CFBB-B811-7EFF-13246F762807}"/>
              </a:ext>
            </a:extLst>
          </p:cNvPr>
          <p:cNvSpPr/>
          <p:nvPr/>
        </p:nvSpPr>
        <p:spPr>
          <a:xfrm>
            <a:off x="685800" y="3077593"/>
            <a:ext cx="3127248" cy="1572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-120"/>
              </a:rPr>
              <a:t>Жаһандық құндылық тізбектеріне (ЖҚТ) қатысуды диагностикалау, тауарлардың күрделілік индекстері және гравитациялық модель — экспорттық әлеуеті, технологиялылығы және еңбек өнімділігінің өсуіне қосқан үлесі ең жоғары өндірістерді іріктеу үшін қолданылады.</a:t>
            </a:r>
            <a:endParaRPr lang="en-US" sz="1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6" name="Shape 7">
            <a:extLst>
              <a:ext uri="{FF2B5EF4-FFF2-40B4-BE49-F238E27FC236}">
                <a16:creationId xmlns:a16="http://schemas.microsoft.com/office/drawing/2014/main" id="{E803ABCC-6076-4BAA-AF4B-D1ADC63B05B7}"/>
              </a:ext>
            </a:extLst>
          </p:cNvPr>
          <p:cNvSpPr/>
          <p:nvPr/>
        </p:nvSpPr>
        <p:spPr>
          <a:xfrm>
            <a:off x="640080" y="4741801"/>
            <a:ext cx="3218688" cy="1033272"/>
          </a:xfrm>
          <a:prstGeom prst="roundRect">
            <a:avLst>
              <a:gd name="adj" fmla="val 5310"/>
            </a:avLst>
          </a:prstGeom>
          <a:ln w="15875">
            <a:solidFill>
              <a:srgbClr val="1B3A63"/>
            </a:solidFill>
            <a:prstDash val="dash"/>
          </a:ln>
        </p:spPr>
        <p:txBody>
          <a:bodyPr>
            <a:normAutofit/>
          </a:bodyPr>
          <a:lstStyle/>
          <a:p>
            <a:endParaRPr lang="ru-KZ"/>
          </a:p>
        </p:txBody>
      </p:sp>
      <p:sp>
        <p:nvSpPr>
          <p:cNvPr id="48" name="Text 8">
            <a:extLst>
              <a:ext uri="{FF2B5EF4-FFF2-40B4-BE49-F238E27FC236}">
                <a16:creationId xmlns:a16="http://schemas.microsoft.com/office/drawing/2014/main" id="{B08E80E4-1B1D-2BAB-7646-8FD25972A0CF}"/>
              </a:ext>
            </a:extLst>
          </p:cNvPr>
          <p:cNvSpPr/>
          <p:nvPr/>
        </p:nvSpPr>
        <p:spPr>
          <a:xfrm>
            <a:off x="685800" y="4814953"/>
            <a:ext cx="3017520" cy="8869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-120"/>
              </a:rPr>
              <a:t>Нәтиже: 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-120"/>
              </a:rPr>
              <a:t>экспорттық әлеуеті ең жоғары, өңірлерге, кәсіпорындарға және мақсатты нарықтарға байланысты жоғары технологиялы саудаланатын өндірістердің реттелген тізімі.</a:t>
            </a:r>
            <a:endParaRPr lang="en-US" sz="1100" dirty="0">
              <a:solidFill>
                <a:schemeClr val="bg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0" name="Shape 9">
            <a:extLst>
              <a:ext uri="{FF2B5EF4-FFF2-40B4-BE49-F238E27FC236}">
                <a16:creationId xmlns:a16="http://schemas.microsoft.com/office/drawing/2014/main" id="{87EF3FDD-1E9F-24FE-314F-738EE6B8F529}"/>
              </a:ext>
            </a:extLst>
          </p:cNvPr>
          <p:cNvSpPr/>
          <p:nvPr/>
        </p:nvSpPr>
        <p:spPr>
          <a:xfrm>
            <a:off x="4206240" y="1559689"/>
            <a:ext cx="3675888" cy="4343400"/>
          </a:xfrm>
          <a:prstGeom prst="roundRect">
            <a:avLst>
              <a:gd name="adj" fmla="val 2239"/>
            </a:avLst>
          </a:prstGeom>
          <a:solidFill>
            <a:srgbClr val="1B3A63"/>
          </a:solidFill>
          <a:ln/>
        </p:spPr>
        <p:txBody>
          <a:bodyPr>
            <a:normAutofit/>
          </a:bodyPr>
          <a:lstStyle/>
          <a:p>
            <a:endParaRPr lang="ru-KZ"/>
          </a:p>
        </p:txBody>
      </p:sp>
      <p:sp>
        <p:nvSpPr>
          <p:cNvPr id="52" name="Text 12">
            <a:extLst>
              <a:ext uri="{FF2B5EF4-FFF2-40B4-BE49-F238E27FC236}">
                <a16:creationId xmlns:a16="http://schemas.microsoft.com/office/drawing/2014/main" id="{56B06D36-5130-C8A0-56F8-0AC4299D64BA}"/>
              </a:ext>
            </a:extLst>
          </p:cNvPr>
          <p:cNvSpPr/>
          <p:nvPr/>
        </p:nvSpPr>
        <p:spPr>
          <a:xfrm>
            <a:off x="4429299" y="2291209"/>
            <a:ext cx="3439973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-120"/>
              </a:rPr>
              <a:t>Инфрақұрылыммен қамтамасыз етілу → өндірісті қайда орналастыру</a:t>
            </a: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4" name="Text 13">
            <a:extLst>
              <a:ext uri="{FF2B5EF4-FFF2-40B4-BE49-F238E27FC236}">
                <a16:creationId xmlns:a16="http://schemas.microsoft.com/office/drawing/2014/main" id="{2F401C0C-FE82-D056-7CE3-8CBEE89ACC3F}"/>
              </a:ext>
            </a:extLst>
          </p:cNvPr>
          <p:cNvSpPr/>
          <p:nvPr/>
        </p:nvSpPr>
        <p:spPr>
          <a:xfrm>
            <a:off x="4480560" y="3077593"/>
            <a:ext cx="3127248" cy="1572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-120"/>
              </a:rPr>
              <a:t>Аймақтардың көлік, энергетика және инженерлік инфрақұрылыммен нақты қамтамасыз etілуін таңдалған экспорттық өндірістердің қажеттіліктерімен салыстыру.</a:t>
            </a:r>
            <a:endParaRPr lang="en-US" sz="1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6" name="Shape 14">
            <a:extLst>
              <a:ext uri="{FF2B5EF4-FFF2-40B4-BE49-F238E27FC236}">
                <a16:creationId xmlns:a16="http://schemas.microsoft.com/office/drawing/2014/main" id="{37283239-E6B3-BB3F-4B16-B4BD388AA77C}"/>
              </a:ext>
            </a:extLst>
          </p:cNvPr>
          <p:cNvSpPr/>
          <p:nvPr/>
        </p:nvSpPr>
        <p:spPr>
          <a:xfrm>
            <a:off x="4434840" y="4741801"/>
            <a:ext cx="3218688" cy="1033272"/>
          </a:xfrm>
          <a:prstGeom prst="roundRect">
            <a:avLst>
              <a:gd name="adj" fmla="val 5310"/>
            </a:avLst>
          </a:prstGeom>
          <a:ln w="15875">
            <a:solidFill>
              <a:srgbClr val="C8963E"/>
            </a:solidFill>
            <a:prstDash val="dash"/>
          </a:ln>
        </p:spPr>
        <p:txBody>
          <a:bodyPr>
            <a:normAutofit/>
          </a:bodyPr>
          <a:lstStyle/>
          <a:p>
            <a:endParaRPr lang="ru-KZ"/>
          </a:p>
        </p:txBody>
      </p:sp>
      <p:sp>
        <p:nvSpPr>
          <p:cNvPr id="58" name="Text 15">
            <a:extLst>
              <a:ext uri="{FF2B5EF4-FFF2-40B4-BE49-F238E27FC236}">
                <a16:creationId xmlns:a16="http://schemas.microsoft.com/office/drawing/2014/main" id="{76B1365B-104E-84AA-E536-A78F25C1263A}"/>
              </a:ext>
            </a:extLst>
          </p:cNvPr>
          <p:cNvSpPr/>
          <p:nvPr/>
        </p:nvSpPr>
        <p:spPr>
          <a:xfrm>
            <a:off x="4480560" y="4814953"/>
            <a:ext cx="3017520" cy="8869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b="1" dirty="0">
                <a:solidFill>
                  <a:srgbClr val="C8963E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-120"/>
              </a:rPr>
              <a:t>Нәтиже: </a:t>
            </a:r>
            <a:r>
              <a:rPr lang="en-US" sz="110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-120"/>
              </a:rPr>
              <a:t>басым өндірістерге инфрақұрылым бойынша дайын аймақтар мен инфрақұрылым тапшылығы орналастыруды тежейтін нүктелердің картасы.</a:t>
            </a:r>
            <a:endParaRPr lang="en-US" sz="11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0" name="Text 19">
            <a:extLst>
              <a:ext uri="{FF2B5EF4-FFF2-40B4-BE49-F238E27FC236}">
                <a16:creationId xmlns:a16="http://schemas.microsoft.com/office/drawing/2014/main" id="{DD7220BC-13E3-2802-3AA1-DD63FAF63EFD}"/>
              </a:ext>
            </a:extLst>
          </p:cNvPr>
          <p:cNvSpPr/>
          <p:nvPr/>
        </p:nvSpPr>
        <p:spPr>
          <a:xfrm>
            <a:off x="8224059" y="2291209"/>
            <a:ext cx="3439973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ru-RU" sz="1600" b="1" dirty="0">
                <a:solidFill>
                  <a:srgbClr val="1B3A63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-120"/>
              </a:rPr>
              <a:t>Өзара толықтырушы өндірістер мен инвестицияларды үйлестіру</a:t>
            </a: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2" name="Text 20">
            <a:extLst>
              <a:ext uri="{FF2B5EF4-FFF2-40B4-BE49-F238E27FC236}">
                <a16:creationId xmlns:a16="http://schemas.microsoft.com/office/drawing/2014/main" id="{930F226B-9711-C13C-7A90-4036EE7DA0E0}"/>
              </a:ext>
            </a:extLst>
          </p:cNvPr>
          <p:cNvSpPr/>
          <p:nvPr/>
        </p:nvSpPr>
        <p:spPr>
          <a:xfrm>
            <a:off x="8275320" y="3077593"/>
            <a:ext cx="3127248" cy="1572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-120"/>
              </a:rPr>
              <a:t>Жеке жобаның табыстылығы бір-біріне өзара сұраныс тудыратын сабақтас өндірістердің бір мезгілде іске қосылуына байланысты. Сондықтан өндіріспен қатар өзара толықтырушы салалардың, инфрақұрылымның, жеткізушілер мен кадрлардың дамуы үйлестіріледі.</a:t>
            </a:r>
            <a:endParaRPr lang="en-US" sz="1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4" name="Shape 21">
            <a:extLst>
              <a:ext uri="{FF2B5EF4-FFF2-40B4-BE49-F238E27FC236}">
                <a16:creationId xmlns:a16="http://schemas.microsoft.com/office/drawing/2014/main" id="{E72011F5-3625-CF3F-9646-3FE2844C12DC}"/>
              </a:ext>
            </a:extLst>
          </p:cNvPr>
          <p:cNvSpPr/>
          <p:nvPr/>
        </p:nvSpPr>
        <p:spPr>
          <a:xfrm>
            <a:off x="8229600" y="4741801"/>
            <a:ext cx="3218688" cy="1033272"/>
          </a:xfrm>
          <a:prstGeom prst="roundRect">
            <a:avLst>
              <a:gd name="adj" fmla="val 5310"/>
            </a:avLst>
          </a:prstGeom>
          <a:ln w="15875">
            <a:solidFill>
              <a:srgbClr val="1B3A63"/>
            </a:solidFill>
            <a:prstDash val="dash"/>
          </a:ln>
        </p:spPr>
        <p:txBody>
          <a:bodyPr>
            <a:normAutofit/>
          </a:bodyPr>
          <a:lstStyle/>
          <a:p>
            <a:endParaRPr lang="ru-KZ"/>
          </a:p>
        </p:txBody>
      </p:sp>
      <p:sp>
        <p:nvSpPr>
          <p:cNvPr id="66" name="Text 22">
            <a:extLst>
              <a:ext uri="{FF2B5EF4-FFF2-40B4-BE49-F238E27FC236}">
                <a16:creationId xmlns:a16="http://schemas.microsoft.com/office/drawing/2014/main" id="{0D46013B-A884-5566-B90D-75723787564E}"/>
              </a:ext>
            </a:extLst>
          </p:cNvPr>
          <p:cNvSpPr/>
          <p:nvPr/>
        </p:nvSpPr>
        <p:spPr>
          <a:xfrm>
            <a:off x="8275320" y="4814953"/>
            <a:ext cx="3127248" cy="8869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-120"/>
              </a:rPr>
              <a:t>Нәтиже: 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-120"/>
              </a:rPr>
              <a:t>экспорттық өндірістерді тұрақты іске қосу және дамыту үшін өзара толықтырушы өндірістер мен жағдайлар кешенін – инфрақұрылымды, жеткізушілерді, өзара сұранысты, кадрларды – қалыптастыру.</a:t>
            </a:r>
            <a:endParaRPr lang="en-US" sz="1100" dirty="0">
              <a:solidFill>
                <a:schemeClr val="bg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68" name="Рисунок 67">
            <a:extLst>
              <a:ext uri="{FF2B5EF4-FFF2-40B4-BE49-F238E27FC236}">
                <a16:creationId xmlns:a16="http://schemas.microsoft.com/office/drawing/2014/main" id="{60DA7471-9665-3B60-A371-0135385DB5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6718" y="-1056229"/>
            <a:ext cx="3224849" cy="3224849"/>
          </a:xfrm>
          <a:prstGeom prst="rect">
            <a:avLst/>
          </a:prstGeom>
        </p:spPr>
      </p:pic>
      <p:pic>
        <p:nvPicPr>
          <p:cNvPr id="70" name="Рисунок 69">
            <a:extLst>
              <a:ext uri="{FF2B5EF4-FFF2-40B4-BE49-F238E27FC236}">
                <a16:creationId xmlns:a16="http://schemas.microsoft.com/office/drawing/2014/main" id="{4817880B-967B-0118-7FD4-FFE9A90D14E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845" t="85511" r="-16152" b="-1728"/>
          <a:stretch/>
        </p:blipFill>
        <p:spPr>
          <a:xfrm>
            <a:off x="4429299" y="1786855"/>
            <a:ext cx="459106" cy="441960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0D79B060-740A-1E33-21F7-41C2BF3C97F4}"/>
              </a:ext>
            </a:extLst>
          </p:cNvPr>
          <p:cNvSpPr txBox="1"/>
          <p:nvPr/>
        </p:nvSpPr>
        <p:spPr>
          <a:xfrm>
            <a:off x="4509058" y="1846253"/>
            <a:ext cx="27237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chemeClr val="bg1"/>
                </a:solidFill>
                <a:ea typeface="Open Sans Condensed" panose="020B0806030504020204" pitchFamily="34" charset="0"/>
                <a:cs typeface="Open Sans Condensed" panose="020B0806030504020204" pitchFamily="34" charset="0"/>
              </a:rPr>
              <a:t>2</a:t>
            </a:r>
            <a:endParaRPr lang="ru-RU" sz="1500" dirty="0">
              <a:solidFill>
                <a:schemeClr val="bg1"/>
              </a:solidFill>
              <a:ea typeface="Open Sans Condensed" panose="020B0806030504020204" pitchFamily="34" charset="0"/>
              <a:cs typeface="Open Sans Condensed" panose="020B0806030504020204" pitchFamily="34" charset="0"/>
            </a:endParaRPr>
          </a:p>
        </p:txBody>
      </p:sp>
      <p:pic>
        <p:nvPicPr>
          <p:cNvPr id="74" name="Рисунок 73">
            <a:extLst>
              <a:ext uri="{FF2B5EF4-FFF2-40B4-BE49-F238E27FC236}">
                <a16:creationId xmlns:a16="http://schemas.microsoft.com/office/drawing/2014/main" id="{21359ED2-AFDD-ACC8-EB5F-B00D85B635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845" t="85511" r="-16152" b="-1728"/>
          <a:stretch/>
        </p:blipFill>
        <p:spPr>
          <a:xfrm>
            <a:off x="8233703" y="1786855"/>
            <a:ext cx="459106" cy="441960"/>
          </a:xfrm>
          <a:prstGeom prst="rect">
            <a:avLst/>
          </a:prstGeom>
        </p:spPr>
      </p:pic>
      <p:sp>
        <p:nvSpPr>
          <p:cNvPr id="76" name="TextBox 75">
            <a:extLst>
              <a:ext uri="{FF2B5EF4-FFF2-40B4-BE49-F238E27FC236}">
                <a16:creationId xmlns:a16="http://schemas.microsoft.com/office/drawing/2014/main" id="{BCC3E59D-3E73-A94D-E6AA-2F347866128D}"/>
              </a:ext>
            </a:extLst>
          </p:cNvPr>
          <p:cNvSpPr txBox="1"/>
          <p:nvPr/>
        </p:nvSpPr>
        <p:spPr>
          <a:xfrm>
            <a:off x="8313462" y="1846253"/>
            <a:ext cx="27237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chemeClr val="bg1"/>
                </a:solidFill>
                <a:ea typeface="Open Sans Condensed" panose="020B0806030504020204" pitchFamily="34" charset="0"/>
                <a:cs typeface="Open Sans Condensed" panose="020B0806030504020204" pitchFamily="34" charset="0"/>
              </a:rPr>
              <a:t>3</a:t>
            </a:r>
            <a:endParaRPr lang="ru-RU" sz="1500" dirty="0">
              <a:solidFill>
                <a:schemeClr val="bg1"/>
              </a:solidFill>
              <a:ea typeface="Open Sans Condensed" panose="020B0806030504020204" pitchFamily="34" charset="0"/>
              <a:cs typeface="Open Sans Condensed" panose="020B0806030504020204" pitchFamily="34" charset="0"/>
            </a:endParaRPr>
          </a:p>
        </p:txBody>
      </p:sp>
      <p:pic>
        <p:nvPicPr>
          <p:cNvPr id="78" name="Рисунок 77">
            <a:extLst>
              <a:ext uri="{FF2B5EF4-FFF2-40B4-BE49-F238E27FC236}">
                <a16:creationId xmlns:a16="http://schemas.microsoft.com/office/drawing/2014/main" id="{78D7B77E-8F76-8DAB-385B-AC4C4D6EAF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845" t="85511" r="-16152" b="-1728"/>
          <a:stretch/>
        </p:blipFill>
        <p:spPr>
          <a:xfrm>
            <a:off x="554780" y="1786855"/>
            <a:ext cx="459106" cy="441960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350FDFEF-F0C5-670B-4B33-BA8E31579BDC}"/>
              </a:ext>
            </a:extLst>
          </p:cNvPr>
          <p:cNvSpPr txBox="1"/>
          <p:nvPr/>
        </p:nvSpPr>
        <p:spPr>
          <a:xfrm>
            <a:off x="634539" y="1846253"/>
            <a:ext cx="27237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chemeClr val="bg1"/>
                </a:solidFill>
                <a:ea typeface="Open Sans Condensed" panose="020B0806030504020204" pitchFamily="34" charset="0"/>
                <a:cs typeface="Open Sans Condensed" panose="020B0806030504020204" pitchFamily="34" charset="0"/>
              </a:rPr>
              <a:t>1</a:t>
            </a:r>
            <a:endParaRPr lang="ru-RU" sz="1500" dirty="0">
              <a:solidFill>
                <a:schemeClr val="bg1"/>
              </a:solidFill>
              <a:ea typeface="Open Sans Condensed" panose="020B0806030504020204" pitchFamily="34" charset="0"/>
              <a:cs typeface="Open Sans Condensed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904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A5A5B0-975B-E579-30DE-1F35D1AE1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CA7230-55A4-2CE0-63D5-3181EAD754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95080" y="3087371"/>
            <a:ext cx="7187120" cy="834390"/>
          </a:xfrm>
        </p:spPr>
        <p:txBody>
          <a:bodyPr>
            <a:normAutofit fontScale="90000"/>
          </a:bodyPr>
          <a:lstStyle/>
          <a:p>
            <a:r>
              <a:rPr lang="ru-RU" sz="4800" b="1" dirty="0">
                <a:solidFill>
                  <a:srgbClr val="105F88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Назарларыңызға рахмет</a:t>
            </a:r>
            <a:endParaRPr lang="ru-RU" sz="4800" dirty="0">
              <a:solidFill>
                <a:srgbClr val="105F88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A182CC08-02B7-B19C-C191-CA0D3A4418BF}"/>
              </a:ext>
            </a:extLst>
          </p:cNvPr>
          <p:cNvSpPr txBox="1">
            <a:spLocks/>
          </p:cNvSpPr>
          <p:nvPr/>
        </p:nvSpPr>
        <p:spPr>
          <a:xfrm>
            <a:off x="356680" y="4758612"/>
            <a:ext cx="6193409" cy="13436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b="1" dirty="0">
              <a:latin typeface="+mj-lt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52F26B6-B633-690E-4FCF-BD5EE6F2F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777" y="15281"/>
            <a:ext cx="8135485" cy="192431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B4B1587-6D70-B683-F527-58D65BDC9CE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684" t="31670" r="15811" b="31887"/>
          <a:stretch>
            <a:fillRect/>
          </a:stretch>
        </p:blipFill>
        <p:spPr>
          <a:xfrm>
            <a:off x="4825649" y="1561172"/>
            <a:ext cx="2785241" cy="1526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6167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Зеленый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Мои цвета">
    <a:dk1>
      <a:srgbClr val="44546A"/>
    </a:dk1>
    <a:lt1>
      <a:srgbClr val="FFFFFF"/>
    </a:lt1>
    <a:dk2>
      <a:srgbClr val="AB3428"/>
    </a:dk2>
    <a:lt2>
      <a:srgbClr val="EB8A90"/>
    </a:lt2>
    <a:accent1>
      <a:srgbClr val="8ECAE6"/>
    </a:accent1>
    <a:accent2>
      <a:srgbClr val="219EBC"/>
    </a:accent2>
    <a:accent3>
      <a:srgbClr val="06A77D"/>
    </a:accent3>
    <a:accent4>
      <a:srgbClr val="FFB703"/>
    </a:accent4>
    <a:accent5>
      <a:srgbClr val="FB8500"/>
    </a:accent5>
    <a:accent6>
      <a:srgbClr val="0077B6"/>
    </a:accent6>
    <a:hlink>
      <a:srgbClr val="06A77D"/>
    </a:hlink>
    <a:folHlink>
      <a:srgbClr val="023047"/>
    </a:folHlink>
  </a:clrScheme>
  <a:fontScheme name="Arial Black/Arial">
    <a:majorFont>
      <a:latin typeface="Arial Black"/>
      <a:ea typeface=""/>
      <a:cs typeface=""/>
      <a:font script="Jpan" typeface="ＭＳ ゴシック"/>
      <a:font script="Hang" typeface="굴림"/>
      <a:font script="Hans" typeface="微软雅黑"/>
      <a:font script="Hant" typeface="微軟正黑體"/>
      <a:font script="Arab" typeface="Tahoma"/>
      <a:font script="Hebr" typeface="Tahoma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Мои цвета">
    <a:dk1>
      <a:srgbClr val="44546A"/>
    </a:dk1>
    <a:lt1>
      <a:srgbClr val="FFFFFF"/>
    </a:lt1>
    <a:dk2>
      <a:srgbClr val="AB3428"/>
    </a:dk2>
    <a:lt2>
      <a:srgbClr val="EB8A90"/>
    </a:lt2>
    <a:accent1>
      <a:srgbClr val="8ECAE6"/>
    </a:accent1>
    <a:accent2>
      <a:srgbClr val="219EBC"/>
    </a:accent2>
    <a:accent3>
      <a:srgbClr val="06A77D"/>
    </a:accent3>
    <a:accent4>
      <a:srgbClr val="FFB703"/>
    </a:accent4>
    <a:accent5>
      <a:srgbClr val="FB8500"/>
    </a:accent5>
    <a:accent6>
      <a:srgbClr val="0077B6"/>
    </a:accent6>
    <a:hlink>
      <a:srgbClr val="06A77D"/>
    </a:hlink>
    <a:folHlink>
      <a:srgbClr val="023047"/>
    </a:folHlink>
  </a:clrScheme>
  <a:fontScheme name="Arial Black/Arial">
    <a:majorFont>
      <a:latin typeface="Arial Black"/>
      <a:ea typeface=""/>
      <a:cs typeface=""/>
      <a:font script="Jpan" typeface="ＭＳ ゴシック"/>
      <a:font script="Hang" typeface="굴림"/>
      <a:font script="Hans" typeface="微软雅黑"/>
      <a:font script="Hant" typeface="微軟正黑體"/>
      <a:font script="Arab" typeface="Tahoma"/>
      <a:font script="Hebr" typeface="Tahoma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1251</TotalTime>
  <Words>736</Words>
  <Application>Microsoft Office PowerPoint</Application>
  <PresentationFormat>Широкоэкранный</PresentationFormat>
  <Paragraphs>155</Paragraphs>
  <Slides>9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Aptos</vt:lpstr>
      <vt:lpstr>Arial</vt:lpstr>
      <vt:lpstr>Calibri</vt:lpstr>
      <vt:lpstr>Cambria</vt:lpstr>
      <vt:lpstr>Georgia</vt:lpstr>
      <vt:lpstr>Open Sans Condensed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Назарларыңызға рахмет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Disigner</dc:creator>
  <cp:lastModifiedBy>Admininstrator</cp:lastModifiedBy>
  <cp:revision>43</cp:revision>
  <dcterms:created xsi:type="dcterms:W3CDTF">2023-12-29T09:08:54Z</dcterms:created>
  <dcterms:modified xsi:type="dcterms:W3CDTF">2026-08-21T07:52:34Z</dcterms:modified>
</cp:coreProperties>
</file>