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2"/>
  </p:notesMasterIdLst>
  <p:handoutMasterIdLst>
    <p:handoutMasterId r:id="rId13"/>
  </p:handoutMasterIdLst>
  <p:sldIdLst>
    <p:sldId id="256" r:id="rId6"/>
    <p:sldId id="264" r:id="rId7"/>
    <p:sldId id="267" r:id="rId8"/>
    <p:sldId id="268" r:id="rId9"/>
    <p:sldId id="269" r:id="rId10"/>
    <p:sldId id="280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9651"/>
    <a:srgbClr val="B08B32"/>
    <a:srgbClr val="00205D"/>
    <a:srgbClr val="F8FAFC"/>
    <a:srgbClr val="996633"/>
    <a:srgbClr val="F6F8FC"/>
    <a:srgbClr val="FCFCFC"/>
    <a:srgbClr val="1F2D69"/>
    <a:srgbClr val="1AA5B4"/>
    <a:srgbClr val="01B5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9CF1E6-7432-82F3-4D6F-3BC8DF186264}" v="394" dt="2026-08-20T11:21:06.335"/>
    <p1510:client id="{FBA57B87-153C-4881-BF7B-4512D8A4D375}" v="408" dt="2026-08-20T10:52:07.3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5"/>
  </p:normalViewPr>
  <p:slideViewPr>
    <p:cSldViewPr snapToGrid="0">
      <p:cViewPr varScale="1">
        <p:scale>
          <a:sx n="105" d="100"/>
          <a:sy n="105" d="100"/>
        </p:scale>
        <p:origin x="840" y="184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941C845-58AF-0C13-42D3-AC8565C25D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DD07E39-D576-BA5D-8A68-51321A862C4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16133-7C02-4CAF-B05A-0F916F92665E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3A5399A-57B5-B6A2-E54C-94C6A2B323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D0D54ED-D08F-EA06-4C0B-B26177A9D6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3E565-0DC7-4249-B856-1F421F56D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241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5CEC2-1566-4604-8069-8851362B128F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E35C33-3C78-4957-850F-450958D83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183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4283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E35C33-3C78-4957-850F-450958D8383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632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5922D3-A1A7-48DE-D25C-3E21E3056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78470B1-6A24-7F0C-86BC-BB07AE149C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FC6910-E995-B0CB-19E7-3F720F4D7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BB9CFD-4A73-D02F-7AC9-4F1DF60FE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C5B9D0-6ADB-3BBF-78F2-EDE004284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212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509F81-F91E-EE4C-EF47-50A8FD561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6CC7FFF-A711-39CF-456D-63B40F6AB6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716F92-E64E-7823-5034-EF228971C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4C2F05-26BB-46CD-CBBC-06FCA9F2F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A82831-7C65-6826-2AD1-4AABF2408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336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EA9FA89-3412-AAE1-3C8C-D68C757602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931B1D1-634F-9587-6723-36A53DF2E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289126-DEBE-1AF6-75DF-578891198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7ED362-E24F-D5CD-F592-E90B130BB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818286-5C7F-EC4B-FFFB-9E7A97BEA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454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Титульный слайд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51900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Рисунок с подписью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45404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2967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Пустой слайд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71403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Заголовок раздела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1477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Два объекта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3448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Сравнение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1499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Только заголовок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674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FCAF6D-62DF-4663-8BD3-2D4598914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E9A685-09B5-4019-552C-4EA278F1B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BF1824-EA56-33F7-9A5D-F778197CC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CDC800-4498-EBE8-CE94-318947940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6F6924-EA66-0487-6055-BB4C7436C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3426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Объект с подписью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1778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Заголовок и вертикальный текст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8175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Вертикальный заголовок и текст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93770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 11">
  <p:cSld name="Титульный слайд 11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3425" tIns="123425" rIns="123425" bIns="123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1pPr>
            <a:lvl2pPr lvl="1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2pPr>
            <a:lvl3pPr lvl="2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3pPr>
            <a:lvl4pPr lvl="3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4pPr>
            <a:lvl5pPr lvl="4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5pPr>
            <a:lvl6pPr lvl="5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6pPr>
            <a:lvl7pPr lvl="6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7pPr>
            <a:lvl8pPr lvl="7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8pPr>
            <a:lvl9pPr lvl="8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3425" tIns="123425" rIns="123425" bIns="123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3425" tIns="123425" rIns="123425" bIns="123425" anchor="ctr" anchorCtr="0">
            <a:no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6075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 10">
  <p:cSld name="Титульный слайд 10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3425" tIns="123425" rIns="123425" bIns="123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1pPr>
            <a:lvl2pPr lvl="1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2pPr>
            <a:lvl3pPr lvl="2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3pPr>
            <a:lvl4pPr lvl="3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4pPr>
            <a:lvl5pPr lvl="4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5pPr>
            <a:lvl6pPr lvl="5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6pPr>
            <a:lvl7pPr lvl="6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7pPr>
            <a:lvl8pPr lvl="7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8pPr>
            <a:lvl9pPr lvl="8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9pPr>
          </a:lstStyle>
          <a:p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3425" tIns="123425" rIns="123425" bIns="123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3425" tIns="123425" rIns="123425" bIns="123425" anchor="ctr" anchorCtr="0">
            <a:no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088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 9">
  <p:cSld name="Титульный слайд 9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3425" tIns="123425" rIns="123425" bIns="123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1pPr>
            <a:lvl2pPr lvl="1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2pPr>
            <a:lvl3pPr lvl="2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3pPr>
            <a:lvl4pPr lvl="3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4pPr>
            <a:lvl5pPr lvl="4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5pPr>
            <a:lvl6pPr lvl="5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6pPr>
            <a:lvl7pPr lvl="6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7pPr>
            <a:lvl8pPr lvl="7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8pPr>
            <a:lvl9pPr lvl="8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3425" tIns="123425" rIns="123425" bIns="123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91" name="Google Shape;91;p1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3425" tIns="123425" rIns="123425" bIns="123425" anchor="ctr" anchorCtr="0">
            <a:no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7779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3A8D19-EE40-AC12-511A-87AFE7394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6AFF868-29EE-8FA6-7A6F-D55DCC209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8F134F-35EE-8602-64E2-E096AEDB0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EA65BD-221B-9B7C-4D51-BFDE64892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FADCE1-F714-3B47-27CC-6B4710363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672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A37F62-14CD-A3EE-3A6F-BC7E709E9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FFD501-103A-D86E-E2F1-EA1F08CC74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4E9BC2C-5CFD-7D4B-2A47-50B2ACF316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53A2CE-C92A-4D8D-3D4F-CAB82563B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B63937-B0E2-CE6A-7F4E-9C1AD2A03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82A654-1166-04D4-2630-EFB0DA413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997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CCD847-01BC-4BF9-3B57-BBCFC86F9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6AA499-9F1D-2F9A-5C16-516A3E44F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91949B3-36A4-4332-B3B0-83049B03FF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97C1C92-6378-F46C-2088-4450960A73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991DCD6-8C22-92C1-927C-4ED89053FC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758B7B9-4D5C-DCB8-8FF1-1787BBDB9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3E50362-5144-5A54-6B72-75D879D75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069CD-8550-9542-FAE8-20ED0106E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336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CFBD7-56ED-EB0F-2E59-1693B2C06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52E173-6708-7B92-2D4A-99D9DA7FC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7335CA9-0C53-BBD6-D42C-AD5EA58F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AEB139C-0D7E-1F30-0E60-56C3A82D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751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DBBFD53-C4BC-AB99-0E93-4FB056CDA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AE89F1F-EDAA-8918-C4FD-6449E7DF5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3AE12B3-CCA7-BA15-9927-4A8FAF24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282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D755-F1E2-60AB-5618-299FB9480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2337AA-8222-7401-0589-88135029D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9BE450-6E44-C110-E6D6-A06C5D8AC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CABCC0-121A-4BCE-1942-DB9C44AA7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55945E-3F4C-9852-8CBD-2859426EE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99E9C2-79BB-199D-4006-03065A9EF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628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A7B5EC-48D8-A723-3747-12E5B7B13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CB45A8F-7278-F296-8D19-0DDFC20D9F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28B36CB-B218-A1E0-14C9-A5DC33C15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492601-8A6C-F0D6-B194-77B43AD58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CA27843-0403-9B64-C8FA-A1624FC4D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3D3292-9389-78B8-EE71-DC3A6FF3A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417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64A6BC-3D4B-8578-83C7-5925BCF6C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D0CA88-5864-6BC3-CE81-0CF02133C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62E60F-E874-A647-2F80-D861495D7F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CBDBD2-F5D5-E8EB-9823-DECF338DA4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6881B7-3839-4FAC-34AB-EADF6B01E8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115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729820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svg"/><Relationship Id="rId9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>
            <a:spLocks noGrp="1"/>
          </p:cNvSpPr>
          <p:nvPr>
            <p:ph type="subTitle" idx="4294967295"/>
          </p:nvPr>
        </p:nvSpPr>
        <p:spPr>
          <a:xfrm>
            <a:off x="0" y="6223000"/>
            <a:ext cx="5738813" cy="298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Calibri"/>
                <a:ea typeface="Calibri"/>
                <a:cs typeface="Calibri"/>
                <a:sym typeface="Calibri"/>
              </a:rPr>
              <a:t>2026, Астана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E239ADA-48B6-A315-65C7-937F8287A47B}"/>
              </a:ext>
            </a:extLst>
          </p:cNvPr>
          <p:cNvSpPr/>
          <p:nvPr/>
        </p:nvSpPr>
        <p:spPr>
          <a:xfrm>
            <a:off x="0" y="5092700"/>
            <a:ext cx="12192000" cy="1765300"/>
          </a:xfrm>
          <a:prstGeom prst="rect">
            <a:avLst/>
          </a:prstGeom>
          <a:gradFill>
            <a:gsLst>
              <a:gs pos="0">
                <a:srgbClr val="1F40FB">
                  <a:alpha val="0"/>
                </a:srgbClr>
              </a:gs>
              <a:gs pos="77000">
                <a:srgbClr val="072BEE"/>
              </a:gs>
              <a:gs pos="100000">
                <a:srgbClr val="0622B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19FC18B7-0EAA-92C1-3AAE-0EFA2A3FF2A1}"/>
              </a:ext>
            </a:extLst>
          </p:cNvPr>
          <p:cNvSpPr txBox="1">
            <a:spLocks/>
          </p:cNvSpPr>
          <p:nvPr/>
        </p:nvSpPr>
        <p:spPr>
          <a:xfrm>
            <a:off x="356679" y="1975690"/>
            <a:ext cx="10908220" cy="1343608"/>
          </a:xfrm>
          <a:prstGeom prst="rect">
            <a:avLst/>
          </a:prstGeom>
          <a:effectLst>
            <a:outerShdw blurRad="50800" dist="38100" dir="2700000" algn="tl" rotWithShape="0">
              <a:srgbClr val="002060">
                <a:alpha val="60000"/>
              </a:srgbClr>
            </a:outerShdw>
          </a:effectLst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buClr>
                <a:srgbClr val="000000"/>
              </a:buClr>
            </a:pPr>
            <a:r>
              <a:rPr lang="ru-RU" sz="50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Білім</a:t>
            </a:r>
            <a:r>
              <a:rPr lang="ru-RU" sz="5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беру – </a:t>
            </a:r>
            <a:r>
              <a:rPr lang="ru-RU" sz="48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елдің</a:t>
            </a:r>
            <a:r>
              <a:rPr lang="ru-RU" sz="4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ru-RU" sz="48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бәсекеге</a:t>
            </a:r>
            <a:r>
              <a:rPr lang="ru-RU" sz="4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ru-RU" sz="48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қабілеттілігі</a:t>
            </a:r>
            <a:r>
              <a:rPr lang="ru-RU" sz="4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мен </a:t>
            </a:r>
            <a:r>
              <a:rPr lang="ru-RU" sz="48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адами</a:t>
            </a:r>
            <a:r>
              <a:rPr lang="ru-RU" sz="4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ru-RU" sz="48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капиталын</a:t>
            </a:r>
            <a:r>
              <a:rPr lang="ru-RU" sz="4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ru-RU" sz="48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дамытушы</a:t>
            </a:r>
            <a:r>
              <a:rPr lang="ru-RU" sz="4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ru-RU" sz="48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негізгі</a:t>
            </a:r>
            <a:r>
              <a:rPr lang="ru-RU" sz="4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фактор</a:t>
            </a: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5FE41BDC-8D75-9BA1-AA3F-01596E8C896E}"/>
              </a:ext>
            </a:extLst>
          </p:cNvPr>
          <p:cNvSpPr txBox="1">
            <a:spLocks/>
          </p:cNvSpPr>
          <p:nvPr/>
        </p:nvSpPr>
        <p:spPr>
          <a:xfrm>
            <a:off x="356679" y="4942893"/>
            <a:ext cx="8596821" cy="943557"/>
          </a:xfrm>
          <a:prstGeom prst="rect">
            <a:avLst/>
          </a:prstGeom>
          <a:effectLst>
            <a:outerShdw blurRad="50800" dist="38100" dir="2700000" algn="tl" rotWithShape="0">
              <a:srgbClr val="002060">
                <a:alpha val="60000"/>
              </a:srgbClr>
            </a:outerShdw>
          </a:effectLst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rPr>
              <a:t>ЕЛЕУСІНОВА ГҮЛЖАЙНА ЖА</a:t>
            </a:r>
            <a:r>
              <a:rPr lang="ru-RU" b="1" dirty="0" err="1">
                <a:solidFill>
                  <a:srgbClr val="FFFFFF"/>
                </a:solidFill>
                <a:latin typeface="Arial"/>
                <a:cs typeface="Times New Roman" panose="02020603050405020304" pitchFamily="18" charset="0"/>
                <a:sym typeface="Arial"/>
              </a:rPr>
              <a:t>Қ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rPr>
              <a:t>СЫЛЫҚҚЫЗЫ</a:t>
            </a:r>
          </a:p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  <a:sym typeface="Arial"/>
            </a:endParaRPr>
          </a:p>
          <a:p>
            <a:pPr lvl="0" algn="l">
              <a:lnSpc>
                <a:spcPts val="2500"/>
              </a:lnSpc>
              <a:spcBef>
                <a:spcPts val="0"/>
              </a:spcBef>
              <a:buClr>
                <a:srgbClr val="000000"/>
              </a:buClr>
            </a:pPr>
            <a:r>
              <a:rPr lang="ru-RU" b="1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«</a:t>
            </a:r>
            <a:r>
              <a:rPr lang="ru-RU" b="1" dirty="0" err="1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Ахмет</a:t>
            </a:r>
            <a:r>
              <a:rPr lang="ru-RU" b="1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ru-RU" b="1" dirty="0" err="1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Байтұрсынұлы</a:t>
            </a:r>
            <a:r>
              <a:rPr lang="ru-RU" b="1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ru-RU" b="1" dirty="0" err="1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атындағы</a:t>
            </a:r>
            <a:r>
              <a:rPr lang="ru-RU" b="1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 «</a:t>
            </a:r>
            <a:r>
              <a:rPr lang="ru-RU" b="1" dirty="0" err="1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Талдау</a:t>
            </a:r>
            <a:r>
              <a:rPr lang="ru-RU" b="1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»</a:t>
            </a:r>
            <a:br>
              <a:rPr lang="ru-RU" b="1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</a:br>
            <a:r>
              <a:rPr lang="ru-RU" b="1" dirty="0" err="1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ұлттық</a:t>
            </a:r>
            <a:r>
              <a:rPr lang="ru-RU" b="1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ru-RU" b="1" dirty="0" err="1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зерттеулер</a:t>
            </a:r>
            <a:r>
              <a:rPr lang="ru-RU" b="1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ru-RU" b="1" dirty="0" err="1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және</a:t>
            </a:r>
            <a:r>
              <a:rPr lang="ru-RU" b="1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ru-RU" b="1" dirty="0" err="1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білімді</a:t>
            </a:r>
            <a:r>
              <a:rPr lang="ru-RU" b="1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ru-RU" b="1" dirty="0" err="1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бағалау</a:t>
            </a:r>
            <a:r>
              <a:rPr lang="ru-RU" b="1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ru-RU" b="1" dirty="0" err="1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орталығы</a:t>
            </a:r>
            <a:r>
              <a:rPr lang="ru-RU" b="1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» АҚ </a:t>
            </a:r>
            <a:r>
              <a:rPr lang="ru-RU" b="1" dirty="0" err="1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Басқарма</a:t>
            </a:r>
            <a:r>
              <a:rPr lang="ru-RU" b="1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ru-RU" b="1" dirty="0" err="1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төрағасы</a:t>
            </a:r>
            <a:endParaRPr lang="ru-RU" b="1" dirty="0">
              <a:solidFill>
                <a:srgbClr val="FFFFFF"/>
              </a:solidFill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742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20">
            <a:extLst>
              <a:ext uri="{FF2B5EF4-FFF2-40B4-BE49-F238E27FC236}">
                <a16:creationId xmlns:a16="http://schemas.microsoft.com/office/drawing/2014/main" id="{FCEC5B49-555C-8CF3-18A4-6B5B71AAB610}"/>
              </a:ext>
            </a:extLst>
          </p:cNvPr>
          <p:cNvSpPr/>
          <p:nvPr/>
        </p:nvSpPr>
        <p:spPr>
          <a:xfrm>
            <a:off x="6140419" y="877501"/>
            <a:ext cx="2867294" cy="5632453"/>
          </a:xfrm>
          <a:prstGeom prst="roundRect">
            <a:avLst/>
          </a:prstGeom>
          <a:solidFill>
            <a:srgbClr val="FCFCFC"/>
          </a:solidFill>
          <a:ln w="10160"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Rounded Rectangle 20">
            <a:extLst>
              <a:ext uri="{FF2B5EF4-FFF2-40B4-BE49-F238E27FC236}">
                <a16:creationId xmlns:a16="http://schemas.microsoft.com/office/drawing/2014/main" id="{CDDF1A0D-11E3-B0B4-9E80-904EEF3ECE52}"/>
              </a:ext>
            </a:extLst>
          </p:cNvPr>
          <p:cNvSpPr/>
          <p:nvPr/>
        </p:nvSpPr>
        <p:spPr>
          <a:xfrm>
            <a:off x="9098696" y="877501"/>
            <a:ext cx="2867294" cy="5632453"/>
          </a:xfrm>
          <a:prstGeom prst="roundRect">
            <a:avLst/>
          </a:prstGeom>
          <a:solidFill>
            <a:srgbClr val="FCFCFC"/>
          </a:solidFill>
          <a:ln w="10160"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43680" y="878563"/>
            <a:ext cx="2901856" cy="5632452"/>
          </a:xfrm>
          <a:prstGeom prst="roundRect">
            <a:avLst/>
          </a:prstGeom>
          <a:solidFill>
            <a:srgbClr val="00205D"/>
          </a:solidFill>
          <a:ln w="10160">
            <a:solidFill>
              <a:srgbClr val="BCC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5B9E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35018" y="145430"/>
            <a:ext cx="9050939" cy="440120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algn="ctr"/>
            <a:r>
              <a:rPr lang="az-Cyrl-AZ" sz="2500" b="1">
                <a:solidFill>
                  <a:srgbClr val="1F2D69"/>
                </a:solidFill>
                <a:latin typeface="Cambria" panose="02040503050406030204" pitchFamily="18" charset="0"/>
                <a:ea typeface="Cambria" panose="02040503050406030204" pitchFamily="18" charset="0"/>
                <a:cs typeface="+mn-lt"/>
              </a:rPr>
              <a:t>ҚАЗАҚСТАННЫҢ ХАЛЫҚАРАЛЫҚ РЕЙТИНГТЕРДЕГІ ОРНЫ</a:t>
            </a:r>
            <a:endParaRPr lang="en-US" b="1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25887" y="589306"/>
            <a:ext cx="10881360" cy="16459"/>
          </a:xfrm>
          <a:prstGeom prst="rect">
            <a:avLst/>
          </a:prstGeom>
          <a:solidFill>
            <a:srgbClr val="1F2D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228291" y="877501"/>
            <a:ext cx="2804276" cy="5632453"/>
          </a:xfrm>
          <a:prstGeom prst="roundRect">
            <a:avLst/>
          </a:prstGeom>
          <a:solidFill>
            <a:srgbClr val="FCFCFC"/>
          </a:solidFill>
          <a:ln w="10160"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2565" y="1878895"/>
            <a:ext cx="2902663" cy="486287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ctr"/>
            <a:r>
              <a:rPr lang="az-Cyrl-AZ" sz="14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БҰҰДБ  Адам дамуы индексі</a:t>
            </a:r>
            <a:br>
              <a:rPr lang="az-Cyrl-AZ" sz="14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</a:br>
            <a:r>
              <a:rPr lang="ru-RU" sz="14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· 2025 ·</a:t>
            </a:r>
            <a:endParaRPr lang="az-Cyrl-AZ" sz="1400" b="1" i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1156" y="5384942"/>
            <a:ext cx="2530551" cy="901785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ctr"/>
            <a:r>
              <a:rPr lang="kk-KZ" sz="1100" i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Қазақстан 193 елдің арасында </a:t>
            </a:r>
            <a:br>
              <a:rPr lang="kk-KZ" sz="1100" i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</a:br>
            <a:r>
              <a:rPr lang="kk-KZ" sz="1100" i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67-орыннан 60-орынға көтеріліп, адами даму деңгейі өте жоғары елдер тобына енді және ТМД елдері арасында көш бастады.</a:t>
            </a:r>
            <a:endParaRPr lang="kk-KZ" sz="1050" b="1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5746" y="2860711"/>
            <a:ext cx="2081373" cy="978729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ctr"/>
            <a:r>
              <a:rPr lang="ru-RU" sz="6000" b="1" i="0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61267" y="3625361"/>
            <a:ext cx="1790674" cy="332399"/>
          </a:xfrm>
          <a:prstGeom prst="rect">
            <a:avLst/>
          </a:prstGeom>
          <a:noFill/>
          <a:ln>
            <a:noFill/>
          </a:ln>
        </p:spPr>
        <p:txBody>
          <a:bodyPr wrap="square" lIns="27432" tIns="27432" rIns="27432" bIns="27432" anchor="ctr">
            <a:spAutoFit/>
          </a:bodyPr>
          <a:lstStyle/>
          <a:p>
            <a:pPr algn="ctr"/>
            <a:r>
              <a:rPr lang="ru-RU" b="1" noProof="1">
                <a:solidFill>
                  <a:srgbClr val="B29651"/>
                </a:solidFill>
                <a:latin typeface="Cambria"/>
                <a:ea typeface="Cambria"/>
              </a:rPr>
              <a:t>орын </a:t>
            </a:r>
            <a:endParaRPr lang="en-US" b="1" noProof="1">
              <a:solidFill>
                <a:srgbClr val="B29651"/>
              </a:solidFill>
              <a:latin typeface="Cambria"/>
              <a:ea typeface="Cambria"/>
              <a:cs typeface="Calibri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13471" y="4612813"/>
            <a:ext cx="1790674" cy="547842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ctr"/>
            <a:r>
              <a:rPr lang="ru-RU" sz="16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2023 ж.</a:t>
            </a:r>
            <a:br>
              <a:rPr lang="ru-RU" sz="16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6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67-орыннан</a:t>
            </a:r>
            <a:endParaRPr lang="ru-RU" sz="1600" b="1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35780" y="1761943"/>
            <a:ext cx="2252140" cy="701731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ctr"/>
            <a:r>
              <a:rPr lang="ru-RU" sz="1400" b="1" i="0" noProof="1">
                <a:solidFill>
                  <a:srgbClr val="1F2D69"/>
                </a:solidFill>
                <a:latin typeface="Cambria"/>
                <a:ea typeface="Cambria"/>
                <a:cs typeface="Arial"/>
              </a:rPr>
              <a:t>Жаһандық инновациялар индексі</a:t>
            </a:r>
            <a:br>
              <a:rPr lang="ru-RU" sz="1400" b="1" i="0" noProof="1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</a:br>
            <a:r>
              <a:rPr lang="ru-RU" sz="1400" b="1" i="0" noProof="1">
                <a:solidFill>
                  <a:srgbClr val="1F2D69"/>
                </a:solidFill>
                <a:latin typeface="Cambria"/>
                <a:ea typeface="Cambria"/>
                <a:cs typeface="Arial"/>
              </a:rPr>
              <a:t>· 2025</a:t>
            </a:r>
            <a:r>
              <a:rPr lang="ru-RU" sz="1400" b="1" noProof="1">
                <a:solidFill>
                  <a:srgbClr val="1F2D69"/>
                </a:solidFill>
                <a:latin typeface="Cambria"/>
                <a:ea typeface="Cambria"/>
                <a:cs typeface="Arial"/>
              </a:rPr>
              <a:t> · </a:t>
            </a:r>
            <a:endParaRPr lang="ru-RU" sz="1400" b="1" i="0" noProof="1">
              <a:solidFill>
                <a:srgbClr val="1F2D69"/>
              </a:solidFill>
              <a:latin typeface="Cambria"/>
              <a:ea typeface="Cambria"/>
              <a:cs typeface="Arial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51863" y="5047707"/>
            <a:ext cx="2619973" cy="917174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ctr"/>
            <a:r>
              <a:rPr lang="ru-RU" sz="1400" b="1">
                <a:solidFill>
                  <a:srgbClr val="1F2D69"/>
                </a:solidFill>
                <a:latin typeface="Cambria"/>
                <a:ea typeface="Cambria"/>
              </a:rPr>
              <a:t>2025 жылы білім беруге жұмсалатын шығыстардың ЖІӨ-дегі үлесі </a:t>
            </a:r>
            <a:r>
              <a:rPr lang="ru-RU" sz="1400" b="1">
                <a:solidFill>
                  <a:srgbClr val="B08B32"/>
                </a:solidFill>
                <a:latin typeface="Cambria"/>
                <a:ea typeface="Cambria"/>
              </a:rPr>
              <a:t>4,9%-ға </a:t>
            </a:r>
            <a:r>
              <a:rPr lang="ru-RU" sz="1400" b="1">
                <a:solidFill>
                  <a:srgbClr val="1F2D69"/>
                </a:solidFill>
                <a:latin typeface="Cambria"/>
                <a:ea typeface="Cambria"/>
              </a:rPr>
              <a:t>дейін өсімі тіркелді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833452" y="3565278"/>
            <a:ext cx="1656795" cy="978729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ctr"/>
            <a:r>
              <a:rPr lang="en-US" sz="6000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en-US" sz="4000" b="1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223174" y="5215280"/>
            <a:ext cx="2701784" cy="701731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ctr"/>
            <a:r>
              <a:rPr lang="ru-RU" sz="1400" b="1" noProof="1">
                <a:solidFill>
                  <a:srgbClr val="1F2D69"/>
                </a:solidFill>
                <a:latin typeface="Cambria"/>
                <a:ea typeface="Cambria"/>
              </a:rPr>
              <a:t>«Білім беру» субфакторы бойынша Қазақстан өз орнын жақсартты</a:t>
            </a:r>
            <a:endParaRPr lang="ru-RU" sz="1050" b="1" noProof="1">
              <a:solidFill>
                <a:srgbClr val="1F2D69"/>
              </a:solidFill>
              <a:latin typeface="Cambria"/>
              <a:ea typeface="Cambria"/>
              <a:cs typeface="Calibri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867492" y="4473638"/>
            <a:ext cx="1413144" cy="609398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algn="ctr"/>
            <a:r>
              <a:rPr lang="ru-RU" b="1">
                <a:solidFill>
                  <a:srgbClr val="1E2761"/>
                </a:solidFill>
                <a:latin typeface="Cambria"/>
                <a:ea typeface="Cambria"/>
              </a:rPr>
              <a:t>2024 ж.</a:t>
            </a:r>
            <a:br>
              <a:rPr lang="ru-RU" b="1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b="1">
                <a:solidFill>
                  <a:srgbClr val="1E2761"/>
                </a:solidFill>
                <a:latin typeface="Cambria"/>
                <a:ea typeface="Cambria"/>
              </a:rPr>
              <a:t>41-орыннан</a:t>
            </a:r>
            <a:endParaRPr lang="ru-RU" sz="1600" b="1">
              <a:solidFill>
                <a:srgbClr val="1E2761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207969" y="1761943"/>
            <a:ext cx="2647078" cy="701731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ctr"/>
            <a:r>
              <a:rPr lang="ru-RU" sz="1400" b="1" noProof="1">
                <a:solidFill>
                  <a:srgbClr val="00205D"/>
                </a:solidFill>
                <a:latin typeface="Cambria"/>
                <a:ea typeface="Cambria"/>
                <a:cs typeface="Arial"/>
              </a:rPr>
              <a:t>Таланттар үшін тартымдылық рейтингі </a:t>
            </a:r>
            <a:br>
              <a:rPr lang="ru-RU" sz="1400" b="1" noProof="1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</a:br>
            <a:r>
              <a:rPr lang="ru-RU" sz="1400" b="1" noProof="1">
                <a:solidFill>
                  <a:srgbClr val="00205D"/>
                </a:solidFill>
                <a:latin typeface="Cambria"/>
                <a:ea typeface="Cambria"/>
                <a:cs typeface="Arial"/>
              </a:rPr>
              <a:t>· 2025</a:t>
            </a:r>
            <a:r>
              <a:rPr lang="ru-RU" sz="1400" b="1" noProof="1">
                <a:solidFill>
                  <a:srgbClr val="1F2D69"/>
                </a:solidFill>
                <a:latin typeface="Cambria"/>
                <a:ea typeface="Cambria"/>
                <a:cs typeface="Arial"/>
              </a:rPr>
              <a:t> · </a:t>
            </a:r>
            <a:endParaRPr lang="ru-RU" sz="1400" b="1" noProof="1">
              <a:solidFill>
                <a:srgbClr val="00205D"/>
              </a:solidFill>
              <a:latin typeface="Cambria"/>
              <a:ea typeface="Cambria"/>
              <a:cs typeface="Arial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144044" y="5092942"/>
            <a:ext cx="2774930" cy="1348061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ctr"/>
            <a:r>
              <a:rPr lang="ru-RU" sz="1400" b="1" noProof="1">
                <a:solidFill>
                  <a:srgbClr val="B08B32"/>
                </a:solidFill>
                <a:latin typeface="Cambria"/>
                <a:ea typeface="Cambria"/>
              </a:rPr>
              <a:t>8 орынға </a:t>
            </a:r>
            <a:r>
              <a:rPr lang="ru-RU" sz="1400" b="1" noProof="1">
                <a:solidFill>
                  <a:srgbClr val="1E2761"/>
                </a:solidFill>
                <a:latin typeface="Cambria"/>
                <a:ea typeface="Cambria"/>
              </a:rPr>
              <a:t>жоғарылау</a:t>
            </a:r>
            <a:br>
              <a:rPr lang="ru-RU" sz="1400" b="1" noProof="1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400" b="1" noProof="1">
                <a:solidFill>
                  <a:srgbClr val="1E2761"/>
                </a:solidFill>
                <a:latin typeface="Cambria"/>
                <a:ea typeface="Cambria"/>
              </a:rPr>
              <a:t>69 елдің ішінде 2-орын</a:t>
            </a:r>
          </a:p>
          <a:p>
            <a:pPr algn="ctr"/>
            <a:endParaRPr lang="ru-RU" sz="1400" b="1" noProof="1">
              <a:solidFill>
                <a:srgbClr val="1E276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1400" b="1" noProof="1">
                <a:solidFill>
                  <a:srgbClr val="1E2761"/>
                </a:solidFill>
                <a:latin typeface="Cambria"/>
                <a:ea typeface="Cambria"/>
              </a:rPr>
              <a:t>Бір білім алушыға жұмсалатын шығыстар бойынша</a:t>
            </a:r>
            <a:br>
              <a:rPr lang="ru-RU" sz="1400" b="1" noProof="1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400" b="1" noProof="1">
                <a:solidFill>
                  <a:srgbClr val="B08B32"/>
                </a:solidFill>
                <a:latin typeface="Cambria"/>
                <a:ea typeface="Cambria"/>
              </a:rPr>
              <a:t>5 орынға </a:t>
            </a:r>
            <a:r>
              <a:rPr lang="ru-RU" sz="1400" b="1" noProof="1">
                <a:solidFill>
                  <a:srgbClr val="1E2761"/>
                </a:solidFill>
                <a:latin typeface="Cambria"/>
                <a:ea typeface="Cambria"/>
              </a:rPr>
              <a:t>жоғарылау</a:t>
            </a:r>
            <a:endParaRPr lang="ru-RU" sz="1400" b="1" noProof="1">
              <a:solidFill>
                <a:srgbClr val="B29651"/>
              </a:solidFill>
              <a:latin typeface="Cambria"/>
              <a:ea typeface="Cambria"/>
              <a:cs typeface="+mn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0048555" y="2586549"/>
            <a:ext cx="965906" cy="978729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algn="ctr"/>
            <a:r>
              <a:rPr lang="ru-RU" sz="6000" b="1" i="0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34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071799" y="3350440"/>
            <a:ext cx="919419" cy="424732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algn="ctr"/>
            <a:r>
              <a:rPr lang="ru-RU" sz="2400" b="1" noProof="1">
                <a:solidFill>
                  <a:srgbClr val="B29651"/>
                </a:solidFill>
                <a:latin typeface="Cambria"/>
                <a:ea typeface="Cambria"/>
              </a:rPr>
              <a:t>орын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745589" y="4321967"/>
            <a:ext cx="1571841" cy="670953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algn="ctr"/>
            <a:r>
              <a:rPr lang="ru-RU" sz="2000" b="1" noProof="1">
                <a:solidFill>
                  <a:srgbClr val="1E2761"/>
                </a:solidFill>
                <a:latin typeface="Cambria"/>
                <a:ea typeface="Cambria"/>
              </a:rPr>
              <a:t>2024 ж.</a:t>
            </a:r>
            <a:br>
              <a:rPr lang="ru-RU" sz="2000" b="1" noProof="1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2000" b="1" noProof="1">
                <a:solidFill>
                  <a:srgbClr val="1E2761"/>
                </a:solidFill>
                <a:latin typeface="Cambria"/>
                <a:ea typeface="Cambria"/>
              </a:rPr>
              <a:t>37 орыннан</a:t>
            </a:r>
            <a:endParaRPr lang="ru-RU" noProof="1">
              <a:solidFill>
                <a:srgbClr val="1E2761"/>
              </a:solidFill>
              <a:latin typeface="Cambria"/>
              <a:ea typeface="Cambria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6243000" y="1743476"/>
            <a:ext cx="2662132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sz="1400" b="1" noProof="1">
                <a:solidFill>
                  <a:srgbClr val="1F2D69"/>
                </a:solidFill>
                <a:latin typeface="Cambria"/>
                <a:ea typeface="Cambria"/>
                <a:cs typeface="Arial"/>
              </a:rPr>
              <a:t>Әлемдік бәсекеге қабілеттілік рейтингі</a:t>
            </a:r>
            <a:br>
              <a:rPr lang="ru-RU" sz="1400" b="1" noProof="1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</a:br>
            <a:r>
              <a:rPr lang="ru-RU" sz="1400" b="1" noProof="1">
                <a:solidFill>
                  <a:srgbClr val="1F2D69"/>
                </a:solidFill>
                <a:latin typeface="Cambria"/>
                <a:ea typeface="Cambria"/>
                <a:cs typeface="Arial"/>
              </a:rPr>
              <a:t> · 2026 ·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091113" y="2796443"/>
            <a:ext cx="965906" cy="978729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algn="ctr"/>
            <a:r>
              <a:rPr lang="ru-RU" sz="6000" b="1" i="0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114357" y="3603256"/>
            <a:ext cx="919419" cy="424732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algn="ctr"/>
            <a:r>
              <a:rPr lang="ru-RU" sz="2400" b="1" i="0" noProof="1">
                <a:solidFill>
                  <a:srgbClr val="B29651"/>
                </a:solidFill>
                <a:latin typeface="Cambria"/>
                <a:ea typeface="Cambria"/>
              </a:rPr>
              <a:t>орын </a:t>
            </a:r>
            <a:endParaRPr lang="ru-RU" sz="2400" b="1" i="0" noProof="1">
              <a:solidFill>
                <a:srgbClr val="B29651"/>
              </a:solidFill>
              <a:latin typeface="Cambria"/>
              <a:ea typeface="Cambria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22E291-1918-1907-1A8B-A6DAC3E44C63}"/>
              </a:ext>
            </a:extLst>
          </p:cNvPr>
          <p:cNvSpPr txBox="1"/>
          <p:nvPr/>
        </p:nvSpPr>
        <p:spPr>
          <a:xfrm>
            <a:off x="3194144" y="2672609"/>
            <a:ext cx="2935412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b="1" noProof="1">
                <a:solidFill>
                  <a:srgbClr val="1F2D69"/>
                </a:solidFill>
                <a:latin typeface="Cambria"/>
                <a:ea typeface="Cambria"/>
              </a:rPr>
              <a:t>«Білім беру» көрсеткіші бойынша Орталық және Оңтүстік Азия елдері арасында</a:t>
            </a:r>
          </a:p>
        </p:txBody>
      </p:sp>
      <p:cxnSp>
        <p:nvCxnSpPr>
          <p:cNvPr id="5" name="Straight Arrow Connector 73">
            <a:extLst>
              <a:ext uri="{FF2B5EF4-FFF2-40B4-BE49-F238E27FC236}">
                <a16:creationId xmlns:a16="http://schemas.microsoft.com/office/drawing/2014/main" id="{8C1BCA38-E640-25BA-B8F1-58139A763CFE}"/>
              </a:ext>
            </a:extLst>
          </p:cNvPr>
          <p:cNvCxnSpPr/>
          <p:nvPr/>
        </p:nvCxnSpPr>
        <p:spPr>
          <a:xfrm>
            <a:off x="613527" y="2481029"/>
            <a:ext cx="2207556" cy="10294"/>
          </a:xfrm>
          <a:prstGeom prst="straightConnector1">
            <a:avLst/>
          </a:prstGeom>
          <a:ln w="28575">
            <a:solidFill>
              <a:srgbClr val="B29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4B3C562-6D26-8056-D208-DBE29872A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541" y="1078978"/>
            <a:ext cx="933450" cy="5524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4EFC4DD-58C1-F83A-8CF2-B5CF1E9E7A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1787" y="1074697"/>
            <a:ext cx="1000125" cy="638175"/>
          </a:xfrm>
          <a:prstGeom prst="rect">
            <a:avLst/>
          </a:prstGeom>
        </p:spPr>
      </p:pic>
      <p:cxnSp>
        <p:nvCxnSpPr>
          <p:cNvPr id="10" name="Straight Arrow Connector 73">
            <a:extLst>
              <a:ext uri="{FF2B5EF4-FFF2-40B4-BE49-F238E27FC236}">
                <a16:creationId xmlns:a16="http://schemas.microsoft.com/office/drawing/2014/main" id="{34ED972C-0497-4F3C-3967-12C8A34A5D1D}"/>
              </a:ext>
            </a:extLst>
          </p:cNvPr>
          <p:cNvCxnSpPr>
            <a:cxnSpLocks/>
          </p:cNvCxnSpPr>
          <p:nvPr/>
        </p:nvCxnSpPr>
        <p:spPr>
          <a:xfrm>
            <a:off x="3558071" y="2432801"/>
            <a:ext cx="2207556" cy="10294"/>
          </a:xfrm>
          <a:prstGeom prst="straightConnector1">
            <a:avLst/>
          </a:prstGeom>
          <a:ln w="28575">
            <a:solidFill>
              <a:srgbClr val="B29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73">
            <a:extLst>
              <a:ext uri="{FF2B5EF4-FFF2-40B4-BE49-F238E27FC236}">
                <a16:creationId xmlns:a16="http://schemas.microsoft.com/office/drawing/2014/main" id="{B10CED9C-CDA5-76F6-E621-DB71F05FFE43}"/>
              </a:ext>
            </a:extLst>
          </p:cNvPr>
          <p:cNvCxnSpPr>
            <a:cxnSpLocks/>
          </p:cNvCxnSpPr>
          <p:nvPr/>
        </p:nvCxnSpPr>
        <p:spPr>
          <a:xfrm flipV="1">
            <a:off x="6402770" y="2481677"/>
            <a:ext cx="2342593" cy="8997"/>
          </a:xfrm>
          <a:prstGeom prst="straightConnector1">
            <a:avLst/>
          </a:prstGeom>
          <a:ln w="28575">
            <a:solidFill>
              <a:srgbClr val="B29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73">
            <a:extLst>
              <a:ext uri="{FF2B5EF4-FFF2-40B4-BE49-F238E27FC236}">
                <a16:creationId xmlns:a16="http://schemas.microsoft.com/office/drawing/2014/main" id="{183F2196-0719-1DA7-B420-D9076039D631}"/>
              </a:ext>
            </a:extLst>
          </p:cNvPr>
          <p:cNvCxnSpPr>
            <a:cxnSpLocks/>
          </p:cNvCxnSpPr>
          <p:nvPr/>
        </p:nvCxnSpPr>
        <p:spPr>
          <a:xfrm flipV="1">
            <a:off x="9360212" y="2481676"/>
            <a:ext cx="2342593" cy="8997"/>
          </a:xfrm>
          <a:prstGeom prst="straightConnector1">
            <a:avLst/>
          </a:prstGeom>
          <a:ln w="28575">
            <a:solidFill>
              <a:srgbClr val="B29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0F98726-F859-B700-C930-5F98F44E453D}"/>
              </a:ext>
            </a:extLst>
          </p:cNvPr>
          <p:cNvSpPr txBox="1"/>
          <p:nvPr/>
        </p:nvSpPr>
        <p:spPr>
          <a:xfrm>
            <a:off x="4202140" y="4445078"/>
            <a:ext cx="919419" cy="424732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algn="ctr"/>
            <a:r>
              <a:rPr lang="ru-RU" sz="2400" b="1" i="0" noProof="1">
                <a:solidFill>
                  <a:srgbClr val="B29651"/>
                </a:solidFill>
                <a:latin typeface="Cambria"/>
                <a:ea typeface="Cambria"/>
              </a:rPr>
              <a:t>орын </a:t>
            </a:r>
            <a:endParaRPr lang="ru-RU" sz="2400" b="1" i="0" noProof="1">
              <a:solidFill>
                <a:srgbClr val="B29651"/>
              </a:solidFill>
              <a:latin typeface="Cambria"/>
              <a:ea typeface="Cambria"/>
              <a:cs typeface="Calibri"/>
            </a:endParaRPr>
          </a:p>
        </p:txBody>
      </p:sp>
      <p:sp>
        <p:nvSpPr>
          <p:cNvPr id="33" name="Стрелка: штриховая вправо 32">
            <a:extLst>
              <a:ext uri="{FF2B5EF4-FFF2-40B4-BE49-F238E27FC236}">
                <a16:creationId xmlns:a16="http://schemas.microsoft.com/office/drawing/2014/main" id="{D7893B8E-8ED3-4A9D-3ED8-F92634885F0E}"/>
              </a:ext>
            </a:extLst>
          </p:cNvPr>
          <p:cNvSpPr/>
          <p:nvPr/>
        </p:nvSpPr>
        <p:spPr>
          <a:xfrm rot="16200000" flipV="1">
            <a:off x="7390985" y="4109328"/>
            <a:ext cx="366162" cy="308864"/>
          </a:xfrm>
          <a:prstGeom prst="stripedRightArrow">
            <a:avLst>
              <a:gd name="adj1" fmla="val 44185"/>
              <a:gd name="adj2" fmla="val 59207"/>
            </a:avLst>
          </a:prstGeom>
          <a:solidFill>
            <a:srgbClr val="B29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1F2D69"/>
              </a:solidFill>
            </a:endParaRPr>
          </a:p>
        </p:txBody>
      </p:sp>
      <p:sp>
        <p:nvSpPr>
          <p:cNvPr id="43" name="Стрелка: штриховая вправо 42">
            <a:extLst>
              <a:ext uri="{FF2B5EF4-FFF2-40B4-BE49-F238E27FC236}">
                <a16:creationId xmlns:a16="http://schemas.microsoft.com/office/drawing/2014/main" id="{F7388113-F6AE-B23E-D301-D49E75683B2D}"/>
              </a:ext>
            </a:extLst>
          </p:cNvPr>
          <p:cNvSpPr/>
          <p:nvPr/>
        </p:nvSpPr>
        <p:spPr>
          <a:xfrm rot="16200000" flipV="1">
            <a:off x="10348427" y="3951206"/>
            <a:ext cx="366162" cy="308864"/>
          </a:xfrm>
          <a:prstGeom prst="stripedRightArrow">
            <a:avLst>
              <a:gd name="adj1" fmla="val 44185"/>
              <a:gd name="adj2" fmla="val 59207"/>
            </a:avLst>
          </a:prstGeom>
          <a:solidFill>
            <a:srgbClr val="B29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1F2D69"/>
              </a:solidFill>
            </a:endParaRPr>
          </a:p>
        </p:txBody>
      </p:sp>
      <p:sp>
        <p:nvSpPr>
          <p:cNvPr id="44" name="Стрелка: штриховая вправо 43">
            <a:extLst>
              <a:ext uri="{FF2B5EF4-FFF2-40B4-BE49-F238E27FC236}">
                <a16:creationId xmlns:a16="http://schemas.microsoft.com/office/drawing/2014/main" id="{136A6930-93E7-B0CD-2BDE-3F6C7956A87F}"/>
              </a:ext>
            </a:extLst>
          </p:cNvPr>
          <p:cNvSpPr/>
          <p:nvPr/>
        </p:nvSpPr>
        <p:spPr>
          <a:xfrm rot="16200000" flipV="1">
            <a:off x="1511527" y="4186180"/>
            <a:ext cx="366162" cy="308864"/>
          </a:xfrm>
          <a:prstGeom prst="stripedRightArrow">
            <a:avLst>
              <a:gd name="adj1" fmla="val 44185"/>
              <a:gd name="adj2" fmla="val 59207"/>
            </a:avLst>
          </a:prstGeom>
          <a:solidFill>
            <a:srgbClr val="B29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1F2D69"/>
              </a:solidFill>
            </a:endParaRPr>
          </a:p>
        </p:txBody>
      </p:sp>
      <p:pic>
        <p:nvPicPr>
          <p:cNvPr id="46" name="Рисунок 45" descr="Земной шар: Азия со сплошной заливкой">
            <a:extLst>
              <a:ext uri="{FF2B5EF4-FFF2-40B4-BE49-F238E27FC236}">
                <a16:creationId xmlns:a16="http://schemas.microsoft.com/office/drawing/2014/main" id="{4579C7D7-740F-F3FB-6174-439B5584BE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58015" y="1053621"/>
            <a:ext cx="632099" cy="632099"/>
          </a:xfrm>
          <a:prstGeom prst="rect">
            <a:avLst/>
          </a:prstGeom>
        </p:spPr>
      </p:pic>
      <p:pic>
        <p:nvPicPr>
          <p:cNvPr id="48" name="Рисунок 47" descr="Пьедестал контур">
            <a:extLst>
              <a:ext uri="{FF2B5EF4-FFF2-40B4-BE49-F238E27FC236}">
                <a16:creationId xmlns:a16="http://schemas.microsoft.com/office/drawing/2014/main" id="{D81F3497-0C86-BDAB-38DD-49E5D5847A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35761" y="1073521"/>
            <a:ext cx="591493" cy="59149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F64E3B1-AC3E-FE35-B7A2-BD81F6CB27BE}"/>
              </a:ext>
            </a:extLst>
          </p:cNvPr>
          <p:cNvSpPr txBox="1"/>
          <p:nvPr/>
        </p:nvSpPr>
        <p:spPr>
          <a:xfrm>
            <a:off x="491328" y="2597856"/>
            <a:ext cx="25305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193 ел ішінде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10609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id="{E6E01B8E-684C-5C2C-CA73-C0E91E48BFC4}"/>
              </a:ext>
            </a:extLst>
          </p:cNvPr>
          <p:cNvSpPr/>
          <p:nvPr/>
        </p:nvSpPr>
        <p:spPr>
          <a:xfrm>
            <a:off x="8135510" y="834568"/>
            <a:ext cx="3365234" cy="525583"/>
          </a:xfrm>
          <a:prstGeom prst="roundRect">
            <a:avLst/>
          </a:prstGeom>
          <a:solidFill>
            <a:srgbClr val="00205D"/>
          </a:solidFill>
          <a:ln>
            <a:solidFill>
              <a:srgbClr val="1F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ounded Rectangle 20">
            <a:extLst>
              <a:ext uri="{FF2B5EF4-FFF2-40B4-BE49-F238E27FC236}">
                <a16:creationId xmlns:a16="http://schemas.microsoft.com/office/drawing/2014/main" id="{2E9244CF-2748-32B6-4640-3A4EE0FDAF35}"/>
              </a:ext>
            </a:extLst>
          </p:cNvPr>
          <p:cNvSpPr/>
          <p:nvPr/>
        </p:nvSpPr>
        <p:spPr>
          <a:xfrm>
            <a:off x="8152283" y="1560345"/>
            <a:ext cx="3389401" cy="4125901"/>
          </a:xfrm>
          <a:prstGeom prst="roundRect">
            <a:avLst>
              <a:gd name="adj" fmla="val 5051"/>
            </a:avLst>
          </a:prstGeom>
          <a:solidFill>
            <a:srgbClr val="FCFCFC"/>
          </a:solidFill>
          <a:ln w="10160"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8" name="Rounded Rectangle 20">
            <a:extLst>
              <a:ext uri="{FF2B5EF4-FFF2-40B4-BE49-F238E27FC236}">
                <a16:creationId xmlns:a16="http://schemas.microsoft.com/office/drawing/2014/main" id="{CA25D065-FC21-A180-5721-2BC8CAC8A82E}"/>
              </a:ext>
            </a:extLst>
          </p:cNvPr>
          <p:cNvSpPr/>
          <p:nvPr/>
        </p:nvSpPr>
        <p:spPr>
          <a:xfrm>
            <a:off x="4180504" y="820120"/>
            <a:ext cx="3567938" cy="554478"/>
          </a:xfrm>
          <a:prstGeom prst="roundRect">
            <a:avLst>
              <a:gd name="adj" fmla="val 18794"/>
            </a:avLst>
          </a:prstGeom>
          <a:solidFill>
            <a:srgbClr val="FCFCFC"/>
          </a:solidFill>
          <a:ln w="10160"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ounded Rectangle 20">
            <a:extLst>
              <a:ext uri="{FF2B5EF4-FFF2-40B4-BE49-F238E27FC236}">
                <a16:creationId xmlns:a16="http://schemas.microsoft.com/office/drawing/2014/main" id="{DC614E4C-AE4A-9C2A-BEBE-E5B7C2101533}"/>
              </a:ext>
            </a:extLst>
          </p:cNvPr>
          <p:cNvSpPr/>
          <p:nvPr/>
        </p:nvSpPr>
        <p:spPr>
          <a:xfrm>
            <a:off x="4020187" y="1560345"/>
            <a:ext cx="3884440" cy="4125901"/>
          </a:xfrm>
          <a:prstGeom prst="roundRect">
            <a:avLst>
              <a:gd name="adj" fmla="val 4030"/>
            </a:avLst>
          </a:prstGeom>
          <a:solidFill>
            <a:srgbClr val="00205D"/>
          </a:solidFill>
          <a:ln w="10160"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ounded Rectangle 20">
            <a:extLst>
              <a:ext uri="{FF2B5EF4-FFF2-40B4-BE49-F238E27FC236}">
                <a16:creationId xmlns:a16="http://schemas.microsoft.com/office/drawing/2014/main" id="{B9F3D3AE-FABA-BB83-76A5-9651B42F8FB6}"/>
              </a:ext>
            </a:extLst>
          </p:cNvPr>
          <p:cNvSpPr/>
          <p:nvPr/>
        </p:nvSpPr>
        <p:spPr>
          <a:xfrm>
            <a:off x="162717" y="1560345"/>
            <a:ext cx="3653870" cy="4125901"/>
          </a:xfrm>
          <a:prstGeom prst="roundRect">
            <a:avLst>
              <a:gd name="adj" fmla="val 5051"/>
            </a:avLst>
          </a:prstGeom>
          <a:solidFill>
            <a:srgbClr val="FCFCFC"/>
          </a:solidFill>
          <a:ln w="10160"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22D9A256-5FF5-1BCF-7273-CD954846D1B3}"/>
              </a:ext>
            </a:extLst>
          </p:cNvPr>
          <p:cNvSpPr/>
          <p:nvPr/>
        </p:nvSpPr>
        <p:spPr>
          <a:xfrm>
            <a:off x="162715" y="834568"/>
            <a:ext cx="3653872" cy="525583"/>
          </a:xfrm>
          <a:prstGeom prst="roundRect">
            <a:avLst/>
          </a:prstGeom>
          <a:solidFill>
            <a:srgbClr val="00205D"/>
          </a:solidFill>
          <a:ln>
            <a:solidFill>
              <a:srgbClr val="1F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D8715AB-F6A8-8A9E-3AD6-69C48E86C414}"/>
              </a:ext>
            </a:extLst>
          </p:cNvPr>
          <p:cNvSpPr txBox="1"/>
          <p:nvPr/>
        </p:nvSpPr>
        <p:spPr>
          <a:xfrm>
            <a:off x="907773" y="170447"/>
            <a:ext cx="1084491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lt"/>
              </a:rPr>
              <a:t>САПАЛЫ БІЛІМ БЕРУ ИНФРАҚҰРЫЛЫМЫНА ҚОЛЖЕТІМДІЛІКТІ ҚАМТАМАСЫЗ ЕТУ</a:t>
            </a:r>
            <a:endParaRPr lang="en-US" sz="2000" b="1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5CFDF6A-58AC-EF8C-7E6C-7375A6D58837}"/>
              </a:ext>
            </a:extLst>
          </p:cNvPr>
          <p:cNvSpPr txBox="1"/>
          <p:nvPr/>
        </p:nvSpPr>
        <p:spPr>
          <a:xfrm>
            <a:off x="4821133" y="866527"/>
            <a:ext cx="243639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b="1">
                <a:solidFill>
                  <a:srgbClr val="996633"/>
                </a:solidFill>
                <a:latin typeface="Cambria"/>
                <a:ea typeface="Cambria"/>
              </a:rPr>
              <a:t>«КЕЛЕШЕК МЕКТЕПТЕРІ»</a:t>
            </a:r>
            <a:br>
              <a:rPr lang="ru-RU" sz="1400" b="1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400" b="1">
                <a:solidFill>
                  <a:srgbClr val="996633"/>
                </a:solidFill>
                <a:latin typeface="Cambria"/>
                <a:ea typeface="Cambria"/>
              </a:rPr>
              <a:t>ҰЛТТЫҚ ЖОБАСЫ</a:t>
            </a:r>
            <a:endParaRPr lang="en-US" sz="1400">
              <a:latin typeface="Cambria"/>
              <a:ea typeface="Cambria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24E09EB-DB98-B14B-0BC6-C107F7D15B4A}"/>
              </a:ext>
            </a:extLst>
          </p:cNvPr>
          <p:cNvSpPr txBox="1"/>
          <p:nvPr/>
        </p:nvSpPr>
        <p:spPr>
          <a:xfrm>
            <a:off x="7939526" y="866527"/>
            <a:ext cx="375720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b="1">
                <a:solidFill>
                  <a:schemeClr val="bg1"/>
                </a:solidFill>
                <a:latin typeface="Cambria"/>
                <a:ea typeface="Cambria"/>
              </a:rPr>
              <a:t>МАТЕРИАЛДЫ-ТЕХНИКАЛЫҚ</a:t>
            </a:r>
            <a:endParaRPr lang="ru-RU" sz="1400">
              <a:solidFill>
                <a:schemeClr val="bg1"/>
              </a:solidFill>
              <a:latin typeface="Cambria"/>
              <a:ea typeface="Cambria"/>
              <a:cs typeface="Calibri"/>
            </a:endParaRPr>
          </a:p>
          <a:p>
            <a:pPr algn="ctr"/>
            <a:r>
              <a:rPr lang="ru-RU" sz="1400" b="1">
                <a:solidFill>
                  <a:schemeClr val="bg1"/>
                </a:solidFill>
                <a:latin typeface="Cambria"/>
                <a:ea typeface="Cambria"/>
                <a:cs typeface="Calibri"/>
              </a:rPr>
              <a:t>ҚАМТАМАСЫЗ ЕТУ</a:t>
            </a:r>
            <a:endParaRPr lang="ru-RU" sz="1400">
              <a:solidFill>
                <a:schemeClr val="bg1"/>
              </a:solidFill>
              <a:latin typeface="Cambria"/>
              <a:ea typeface="Cambria"/>
              <a:cs typeface="Calibri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712BD83-DAB6-7ABA-C2B9-1EB45B9CBF99}"/>
              </a:ext>
            </a:extLst>
          </p:cNvPr>
          <p:cNvSpPr txBox="1"/>
          <p:nvPr/>
        </p:nvSpPr>
        <p:spPr>
          <a:xfrm>
            <a:off x="896782" y="2255742"/>
            <a:ext cx="218573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200" b="1" kern="1200" noProof="1">
                <a:solidFill>
                  <a:srgbClr val="384054"/>
                </a:solidFill>
                <a:latin typeface="Cambria"/>
                <a:ea typeface="Cambria"/>
              </a:rPr>
              <a:t>кезекте тұрған 2–6 жастағы балаларды қамту</a:t>
            </a:r>
            <a:endParaRPr lang="ru-RU" sz="1200" b="1" kern="1200" noProof="1">
              <a:solidFill>
                <a:srgbClr val="384054"/>
              </a:solidFill>
              <a:latin typeface="Cambria"/>
              <a:ea typeface="Cambria"/>
              <a:cs typeface="Arial"/>
            </a:endParaRP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F35BD813-15EC-1F26-EB49-77B8D478E363}"/>
              </a:ext>
            </a:extLst>
          </p:cNvPr>
          <p:cNvCxnSpPr>
            <a:cxnSpLocks/>
          </p:cNvCxnSpPr>
          <p:nvPr/>
        </p:nvCxnSpPr>
        <p:spPr>
          <a:xfrm>
            <a:off x="924456" y="2731815"/>
            <a:ext cx="2130391" cy="10294"/>
          </a:xfrm>
          <a:prstGeom prst="straightConnector1">
            <a:avLst/>
          </a:prstGeom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8F9BDC25-AA5E-AF71-9A73-022ABF657E9C}"/>
              </a:ext>
            </a:extLst>
          </p:cNvPr>
          <p:cNvSpPr txBox="1"/>
          <p:nvPr/>
        </p:nvSpPr>
        <p:spPr>
          <a:xfrm>
            <a:off x="345964" y="3343719"/>
            <a:ext cx="328737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1600" b="1" noProof="1">
                <a:solidFill>
                  <a:srgbClr val="1E2761"/>
                </a:solidFill>
                <a:latin typeface="Cambria"/>
                <a:ea typeface="Cambria"/>
              </a:rPr>
              <a:t>қағидатына негізделген ваучерлік модель</a:t>
            </a:r>
            <a:endParaRPr lang="ru-RU" sz="1600" b="1" noProof="1">
              <a:solidFill>
                <a:srgbClr val="1E2761"/>
              </a:solidFill>
              <a:latin typeface="Cambria"/>
              <a:ea typeface="Cambria"/>
              <a:cs typeface="Calibri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ADF9F5C-5ACD-9882-198A-9CCD5389CE7B}"/>
              </a:ext>
            </a:extLst>
          </p:cNvPr>
          <p:cNvSpPr txBox="1"/>
          <p:nvPr/>
        </p:nvSpPr>
        <p:spPr>
          <a:xfrm>
            <a:off x="345965" y="4172410"/>
            <a:ext cx="3287373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b="1" noProof="1">
                <a:solidFill>
                  <a:srgbClr val="374054"/>
                </a:solidFill>
                <a:latin typeface="Cambria"/>
                <a:ea typeface="Cambria"/>
                <a:cs typeface="Arial"/>
              </a:rPr>
              <a:t>Модель ата-аналардың таңдау мүмкіндігін кеңейтіп, орындарды бөлудің ашықтығын арттырады</a:t>
            </a:r>
            <a:endParaRPr lang="ru-RU" sz="1400" b="1" noProof="1">
              <a:latin typeface="Cambria"/>
              <a:ea typeface="Cambria"/>
              <a:cs typeface="Calibri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B999746-8911-7DAB-1896-7FC6E7FEC48A}"/>
              </a:ext>
            </a:extLst>
          </p:cNvPr>
          <p:cNvSpPr txBox="1"/>
          <p:nvPr/>
        </p:nvSpPr>
        <p:spPr>
          <a:xfrm>
            <a:off x="206771" y="5084153"/>
            <a:ext cx="356576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1400" b="1" noProof="1">
                <a:solidFill>
                  <a:srgbClr val="1E2761"/>
                </a:solidFill>
                <a:latin typeface="Cambria"/>
                <a:ea typeface="Cambria"/>
              </a:rPr>
              <a:t>Балабақшалардағы орын тапшылығы </a:t>
            </a:r>
            <a:r>
              <a:rPr lang="ru-RU" sz="1400" b="1" noProof="1">
                <a:solidFill>
                  <a:srgbClr val="B08B32"/>
                </a:solidFill>
                <a:latin typeface="Cambria"/>
                <a:ea typeface="Cambria"/>
              </a:rPr>
              <a:t>біртіндеп азайып келеді</a:t>
            </a:r>
            <a:endParaRPr lang="ru-RU" sz="1400" b="1" noProof="1">
              <a:solidFill>
                <a:srgbClr val="B08B32"/>
              </a:solidFill>
              <a:latin typeface="Cambria"/>
              <a:ea typeface="Cambria"/>
              <a:cs typeface="Calibri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22EF076-E389-87CA-71FA-59B0D9B83A37}"/>
              </a:ext>
            </a:extLst>
          </p:cNvPr>
          <p:cNvSpPr txBox="1"/>
          <p:nvPr/>
        </p:nvSpPr>
        <p:spPr>
          <a:xfrm>
            <a:off x="4829500" y="1561001"/>
            <a:ext cx="2265814" cy="10464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44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217</a:t>
            </a:r>
          </a:p>
          <a:p>
            <a:pPr algn="ctr"/>
            <a:r>
              <a:rPr lang="ru-RU" b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ЖАҢА МЕКТЕП</a:t>
            </a:r>
            <a:endParaRPr lang="en-US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401729C-55EE-5003-C35E-CBFA87A842CE}"/>
              </a:ext>
            </a:extLst>
          </p:cNvPr>
          <p:cNvSpPr txBox="1"/>
          <p:nvPr/>
        </p:nvSpPr>
        <p:spPr>
          <a:xfrm rot="10800000" flipV="1">
            <a:off x="4951487" y="2788661"/>
            <a:ext cx="2021840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1000" b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ПРОБЛЕМАЛАР ЖОЙЫЛДЫ</a:t>
            </a:r>
            <a:endParaRPr lang="ru-RU" sz="1000" b="1" kern="120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F90DE48C-27FF-DD3B-FB4B-E62E04AA94D5}"/>
              </a:ext>
            </a:extLst>
          </p:cNvPr>
          <p:cNvCxnSpPr>
            <a:cxnSpLocks/>
          </p:cNvCxnSpPr>
          <p:nvPr/>
        </p:nvCxnSpPr>
        <p:spPr>
          <a:xfrm>
            <a:off x="4897212" y="2692904"/>
            <a:ext cx="2130391" cy="10294"/>
          </a:xfrm>
          <a:prstGeom prst="straightConnector1">
            <a:avLst/>
          </a:prstGeom>
          <a:ln w="28575">
            <a:solidFill>
              <a:srgbClr val="B29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784EE8BB-7473-7BB7-35FD-3A2D4580607A}"/>
              </a:ext>
            </a:extLst>
          </p:cNvPr>
          <p:cNvSpPr txBox="1"/>
          <p:nvPr/>
        </p:nvSpPr>
        <p:spPr>
          <a:xfrm>
            <a:off x="978731" y="1515334"/>
            <a:ext cx="202184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48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95,9%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7E5DB6B-74DA-0ED3-8A62-76F3F0180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5840931"/>
            <a:ext cx="11816080" cy="87563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BD6A4FF-78F8-A437-121B-41A4214F05F0}"/>
              </a:ext>
            </a:extLst>
          </p:cNvPr>
          <p:cNvSpPr txBox="1"/>
          <p:nvPr/>
        </p:nvSpPr>
        <p:spPr>
          <a:xfrm>
            <a:off x="2006451" y="5974409"/>
            <a:ext cx="176608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200" b="1" kern="1200" noProof="1">
                <a:solidFill>
                  <a:srgbClr val="FFFFFF"/>
                </a:solidFill>
                <a:latin typeface="Cambria"/>
                <a:ea typeface="Cambria"/>
              </a:rPr>
              <a:t>мектеп интернетке қосылған</a:t>
            </a:r>
            <a:endParaRPr lang="ru-RU" sz="1200" noProof="1">
              <a:latin typeface="Cambria"/>
              <a:ea typeface="Cambria"/>
              <a:cs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4050F1-E636-F949-764B-BA25CC9B941D}"/>
              </a:ext>
            </a:extLst>
          </p:cNvPr>
          <p:cNvSpPr txBox="1"/>
          <p:nvPr/>
        </p:nvSpPr>
        <p:spPr>
          <a:xfrm>
            <a:off x="9917572" y="5872890"/>
            <a:ext cx="206873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200" b="1" noProof="1">
                <a:solidFill>
                  <a:srgbClr val="FFFFFF"/>
                </a:solidFill>
                <a:latin typeface="Cambria"/>
                <a:ea typeface="Cambria"/>
              </a:rPr>
              <a:t>мектеп бейнебақылаумен қамтылған</a:t>
            </a:r>
            <a:endParaRPr lang="ru-RU" sz="1200" b="1" kern="1200" noProof="1">
              <a:solidFill>
                <a:srgbClr val="FFFFFF"/>
              </a:solidFill>
              <a:latin typeface="Cambria"/>
              <a:ea typeface="Cambria"/>
              <a:cs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0D166A-F654-7D91-F3D4-E78F071C805A}"/>
              </a:ext>
            </a:extLst>
          </p:cNvPr>
          <p:cNvSpPr txBox="1"/>
          <p:nvPr/>
        </p:nvSpPr>
        <p:spPr>
          <a:xfrm>
            <a:off x="5438981" y="5901073"/>
            <a:ext cx="264960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200" b="1" noProof="1">
                <a:solidFill>
                  <a:srgbClr val="FFFFFF"/>
                </a:solidFill>
                <a:latin typeface="Cambria"/>
                <a:ea typeface="Cambria"/>
              </a:rPr>
              <a:t>цифрлық білім беру ресурстарын пайдалануға қажетті базалық алғышарттар</a:t>
            </a:r>
            <a:endParaRPr lang="ru-RU" sz="1200" b="1" noProof="1">
              <a:solidFill>
                <a:srgbClr val="FFFFFF"/>
              </a:solidFill>
              <a:latin typeface="Cambria"/>
              <a:ea typeface="Cambria"/>
              <a:cs typeface="Arial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EB138D5-542C-C40B-9200-D3FF61A1397D}"/>
              </a:ext>
            </a:extLst>
          </p:cNvPr>
          <p:cNvSpPr txBox="1"/>
          <p:nvPr/>
        </p:nvSpPr>
        <p:spPr>
          <a:xfrm>
            <a:off x="430559" y="958860"/>
            <a:ext cx="311818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b="1">
                <a:solidFill>
                  <a:schemeClr val="bg1"/>
                </a:solidFill>
                <a:latin typeface="Cambria"/>
                <a:ea typeface="Cambria"/>
              </a:rPr>
              <a:t>МЕКТЕПКЕ ДЕЙІНГІ БІЛІМ БЕРУ</a:t>
            </a:r>
            <a:endParaRPr lang="ru-RU" sz="1400" b="1" kern="1200">
              <a:solidFill>
                <a:schemeClr val="bg1"/>
              </a:solidFill>
              <a:latin typeface="Cambria"/>
              <a:ea typeface="Cambria"/>
            </a:endParaRPr>
          </a:p>
        </p:txBody>
      </p:sp>
      <p:cxnSp>
        <p:nvCxnSpPr>
          <p:cNvPr id="23" name="Straight Arrow Connector 89">
            <a:extLst>
              <a:ext uri="{FF2B5EF4-FFF2-40B4-BE49-F238E27FC236}">
                <a16:creationId xmlns:a16="http://schemas.microsoft.com/office/drawing/2014/main" id="{EE434DA5-914E-3549-499A-98B2E10C6E25}"/>
              </a:ext>
            </a:extLst>
          </p:cNvPr>
          <p:cNvCxnSpPr>
            <a:cxnSpLocks/>
          </p:cNvCxnSpPr>
          <p:nvPr/>
        </p:nvCxnSpPr>
        <p:spPr>
          <a:xfrm>
            <a:off x="977619" y="2888355"/>
            <a:ext cx="2130391" cy="10294"/>
          </a:xfrm>
          <a:prstGeom prst="straightConnector1">
            <a:avLst/>
          </a:prstGeom>
          <a:ln w="28575">
            <a:solidFill>
              <a:srgbClr val="B29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89">
            <a:extLst>
              <a:ext uri="{FF2B5EF4-FFF2-40B4-BE49-F238E27FC236}">
                <a16:creationId xmlns:a16="http://schemas.microsoft.com/office/drawing/2014/main" id="{D2E3A200-1BAF-F1B0-FC69-C49322B0D8C6}"/>
              </a:ext>
            </a:extLst>
          </p:cNvPr>
          <p:cNvCxnSpPr>
            <a:cxnSpLocks/>
          </p:cNvCxnSpPr>
          <p:nvPr/>
        </p:nvCxnSpPr>
        <p:spPr>
          <a:xfrm>
            <a:off x="924456" y="4035953"/>
            <a:ext cx="2130391" cy="10294"/>
          </a:xfrm>
          <a:prstGeom prst="straightConnector1">
            <a:avLst/>
          </a:prstGeom>
          <a:ln w="28575">
            <a:solidFill>
              <a:srgbClr val="B29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Группа 102">
            <a:extLst>
              <a:ext uri="{FF2B5EF4-FFF2-40B4-BE49-F238E27FC236}">
                <a16:creationId xmlns:a16="http://schemas.microsoft.com/office/drawing/2014/main" id="{9728AF46-7570-CBFB-8108-58B020A87E7C}"/>
              </a:ext>
            </a:extLst>
          </p:cNvPr>
          <p:cNvGrpSpPr/>
          <p:nvPr/>
        </p:nvGrpSpPr>
        <p:grpSpPr>
          <a:xfrm>
            <a:off x="4643104" y="3120345"/>
            <a:ext cx="2638607" cy="1101851"/>
            <a:chOff x="4758399" y="2989533"/>
            <a:chExt cx="2638607" cy="1101851"/>
          </a:xfrm>
        </p:grpSpPr>
        <p:sp>
          <p:nvSpPr>
            <p:cNvPr id="39" name="Прямоугольник: скругленные углы 38">
              <a:extLst>
                <a:ext uri="{FF2B5EF4-FFF2-40B4-BE49-F238E27FC236}">
                  <a16:creationId xmlns:a16="http://schemas.microsoft.com/office/drawing/2014/main" id="{1ACA933F-71DC-7D44-998C-2861D6A90A7A}"/>
                </a:ext>
              </a:extLst>
            </p:cNvPr>
            <p:cNvSpPr/>
            <p:nvPr/>
          </p:nvSpPr>
          <p:spPr>
            <a:xfrm>
              <a:off x="4759753" y="2989534"/>
              <a:ext cx="1251296" cy="110185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0B3B63F-2B6C-C78C-7EC1-1DFD4026474B}"/>
                </a:ext>
              </a:extLst>
            </p:cNvPr>
            <p:cNvSpPr txBox="1"/>
            <p:nvPr/>
          </p:nvSpPr>
          <p:spPr>
            <a:xfrm>
              <a:off x="4815171" y="3081722"/>
              <a:ext cx="1140462" cy="58477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ru-RU" sz="3200" b="1">
                  <a:solidFill>
                    <a:srgbClr val="B08B32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43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56A1C84-6825-B4DD-F93E-44380624A31C}"/>
                </a:ext>
              </a:extLst>
            </p:cNvPr>
            <p:cNvSpPr txBox="1"/>
            <p:nvPr/>
          </p:nvSpPr>
          <p:spPr>
            <a:xfrm>
              <a:off x="4758399" y="3624901"/>
              <a:ext cx="1254004" cy="2616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ru-RU" sz="1100" b="1" i="0" u="none" strike="noStrike" baseline="0">
                  <a:solidFill>
                    <a:srgbClr val="00205D"/>
                  </a:solidFill>
                  <a:latin typeface="Cambria"/>
                  <a:ea typeface="Cambria"/>
                </a:rPr>
                <a:t>үш </a:t>
              </a:r>
              <a:r>
                <a:rPr lang="ru-RU" sz="1100" b="1">
                  <a:solidFill>
                    <a:srgbClr val="00205D"/>
                  </a:solidFill>
                  <a:latin typeface="Cambria"/>
                  <a:ea typeface="Cambria"/>
                </a:rPr>
                <a:t>аусымды</a:t>
              </a:r>
              <a:r>
                <a:rPr lang="ru-RU" sz="1100" b="1" i="0" u="none" strike="noStrike" baseline="0">
                  <a:solidFill>
                    <a:srgbClr val="00205D"/>
                  </a:solidFill>
                  <a:latin typeface="Cambria"/>
                  <a:ea typeface="Cambria"/>
                </a:rPr>
                <a:t> </a:t>
              </a:r>
              <a:endParaRPr lang="ru-RU" sz="1100">
                <a:solidFill>
                  <a:srgbClr val="00205D"/>
                </a:solidFill>
                <a:latin typeface="Cambria"/>
                <a:ea typeface="Cambria"/>
                <a:cs typeface="Calibri"/>
              </a:endParaRPr>
            </a:p>
          </p:txBody>
        </p:sp>
        <p:sp>
          <p:nvSpPr>
            <p:cNvPr id="44" name="Прямоугольник: скругленные углы 43">
              <a:extLst>
                <a:ext uri="{FF2B5EF4-FFF2-40B4-BE49-F238E27FC236}">
                  <a16:creationId xmlns:a16="http://schemas.microsoft.com/office/drawing/2014/main" id="{63360267-CEBA-48EC-540B-E018E11036EE}"/>
                </a:ext>
              </a:extLst>
            </p:cNvPr>
            <p:cNvSpPr/>
            <p:nvPr/>
          </p:nvSpPr>
          <p:spPr>
            <a:xfrm>
              <a:off x="6251811" y="2989533"/>
              <a:ext cx="1145195" cy="109220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903B472-057E-A436-BE29-EF825E98253E}"/>
                </a:ext>
              </a:extLst>
            </p:cNvPr>
            <p:cNvSpPr txBox="1"/>
            <p:nvPr/>
          </p:nvSpPr>
          <p:spPr>
            <a:xfrm>
              <a:off x="6254178" y="3110658"/>
              <a:ext cx="1140462" cy="58477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ru-RU" sz="3200" b="1">
                  <a:solidFill>
                    <a:srgbClr val="B08B32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8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7042DCF-E455-A8B5-4535-09BC7C469831}"/>
                </a:ext>
              </a:extLst>
            </p:cNvPr>
            <p:cNvSpPr txBox="1"/>
            <p:nvPr/>
          </p:nvSpPr>
          <p:spPr>
            <a:xfrm>
              <a:off x="6318016" y="3644193"/>
              <a:ext cx="1012785" cy="2616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ru-RU" sz="1100" b="1" err="1">
                  <a:solidFill>
                    <a:srgbClr val="00205D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апатты</a:t>
              </a:r>
              <a:endParaRPr lang="ru-RU" sz="1100">
                <a:latin typeface="Cambria" panose="02040503050406030204" pitchFamily="18" charset="0"/>
                <a:ea typeface="Cambria" panose="02040503050406030204" pitchFamily="18" charset="0"/>
                <a:cs typeface="Calibri"/>
              </a:endParaRPr>
            </a:p>
          </p:txBody>
        </p:sp>
      </p:grpSp>
      <p:sp>
        <p:nvSpPr>
          <p:cNvPr id="49" name="Rectangle 18">
            <a:extLst>
              <a:ext uri="{FF2B5EF4-FFF2-40B4-BE49-F238E27FC236}">
                <a16:creationId xmlns:a16="http://schemas.microsoft.com/office/drawing/2014/main" id="{321F84DC-60FB-1558-F8C5-09F23EA4C960}"/>
              </a:ext>
            </a:extLst>
          </p:cNvPr>
          <p:cNvSpPr/>
          <p:nvPr/>
        </p:nvSpPr>
        <p:spPr>
          <a:xfrm>
            <a:off x="725887" y="589306"/>
            <a:ext cx="10881360" cy="16459"/>
          </a:xfrm>
          <a:prstGeom prst="rect">
            <a:avLst/>
          </a:prstGeom>
          <a:solidFill>
            <a:srgbClr val="1F2D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D5EBBB1E-61A2-FB63-4118-EFB3330446EF}"/>
              </a:ext>
            </a:extLst>
          </p:cNvPr>
          <p:cNvGrpSpPr/>
          <p:nvPr/>
        </p:nvGrpSpPr>
        <p:grpSpPr>
          <a:xfrm>
            <a:off x="4130476" y="4307658"/>
            <a:ext cx="3774152" cy="1035659"/>
            <a:chOff x="4279108" y="4307658"/>
            <a:chExt cx="3774152" cy="103565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05B4EB4-3E94-569E-2D02-048B3C317603}"/>
                </a:ext>
              </a:extLst>
            </p:cNvPr>
            <p:cNvSpPr txBox="1"/>
            <p:nvPr/>
          </p:nvSpPr>
          <p:spPr>
            <a:xfrm>
              <a:off x="4279108" y="4307658"/>
              <a:ext cx="3774152" cy="24622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algn="ctr" rtl="0"/>
              <a:r>
                <a:rPr lang="ru-RU" sz="1000" b="1" kern="1200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ИНФРАҚҰРЫЛЫМ ТАПШЫЛЫҒЫНЫҢ ДИНАМИКАСЫ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1B0CB24-156F-AB44-6CBF-ADDB01D1DC1D}"/>
                </a:ext>
              </a:extLst>
            </p:cNvPr>
            <p:cNvSpPr txBox="1"/>
            <p:nvPr/>
          </p:nvSpPr>
          <p:spPr>
            <a:xfrm>
              <a:off x="4311315" y="4612106"/>
              <a:ext cx="1644317" cy="46166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ru-RU" sz="2400" b="1" kern="1200">
                  <a:solidFill>
                    <a:srgbClr val="B2965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55</a:t>
              </a:r>
              <a:r>
                <a:rPr lang="kk-KZ" sz="2400" b="1">
                  <a:solidFill>
                    <a:srgbClr val="B2965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   </a:t>
              </a:r>
              <a:r>
                <a:rPr lang="ru-RU" sz="2400" b="1" kern="1200">
                  <a:solidFill>
                    <a:srgbClr val="B2965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36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768521C-A0F3-AB7D-F890-F134D1D50EE0}"/>
                </a:ext>
              </a:extLst>
            </p:cNvPr>
            <p:cNvSpPr txBox="1"/>
            <p:nvPr/>
          </p:nvSpPr>
          <p:spPr>
            <a:xfrm>
              <a:off x="6085973" y="4612106"/>
              <a:ext cx="1724527" cy="46166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ru-RU" sz="2400" b="1" kern="1200">
                  <a:solidFill>
                    <a:srgbClr val="B2965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169</a:t>
              </a:r>
              <a:r>
                <a:rPr lang="kk-KZ" sz="2400" b="1">
                  <a:solidFill>
                    <a:srgbClr val="B2965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   </a:t>
              </a:r>
              <a:r>
                <a:rPr lang="ru-RU" sz="2400" b="1" kern="1200">
                  <a:solidFill>
                    <a:srgbClr val="B2965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57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A70B76F-18FB-0771-16D4-02D9565DF389}"/>
                </a:ext>
              </a:extLst>
            </p:cNvPr>
            <p:cNvSpPr txBox="1"/>
            <p:nvPr/>
          </p:nvSpPr>
          <p:spPr>
            <a:xfrm>
              <a:off x="4421605" y="5081707"/>
              <a:ext cx="1534028" cy="2616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algn="ctr" rtl="0"/>
              <a:r>
                <a:rPr lang="ru-RU" sz="1100" b="1" kern="1200" err="1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апатты</a:t>
              </a:r>
              <a:r>
                <a:rPr lang="ru-RU" sz="1100" b="1" kern="1200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−35%</a:t>
              </a:r>
              <a:endParaRPr lang="ru-RU" sz="1100" b="1" kern="120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EFC7362-08F8-8876-F649-699067248B1C}"/>
                </a:ext>
              </a:extLst>
            </p:cNvPr>
            <p:cNvSpPr txBox="1"/>
            <p:nvPr/>
          </p:nvSpPr>
          <p:spPr>
            <a:xfrm>
              <a:off x="5893445" y="5081707"/>
              <a:ext cx="1917055" cy="2616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ru-RU" sz="1100" b="1" err="1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lt"/>
                </a:rPr>
                <a:t>үш</a:t>
              </a:r>
              <a:r>
                <a:rPr lang="ru-RU" sz="1100" b="1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lt"/>
                </a:rPr>
                <a:t> аусымды</a:t>
              </a:r>
              <a:r>
                <a:rPr lang="ru-RU" sz="1100" b="1" kern="1200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lt"/>
                </a:rPr>
                <a:t>−</a:t>
              </a:r>
              <a:r>
                <a:rPr lang="ru-RU" sz="1100" b="1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lt"/>
                </a:rPr>
                <a:t>66</a:t>
              </a:r>
              <a:r>
                <a:rPr lang="ru-RU" sz="1100" b="1" kern="1200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lt"/>
                </a:rPr>
                <a:t>%</a:t>
              </a:r>
              <a:r>
                <a:rPr lang="ru-RU" sz="1100" b="1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lt"/>
                </a:rPr>
                <a:t> </a:t>
              </a:r>
              <a:endParaRPr lang="ru-RU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5" name="Стрелка: штриховая вправо 54">
              <a:extLst>
                <a:ext uri="{FF2B5EF4-FFF2-40B4-BE49-F238E27FC236}">
                  <a16:creationId xmlns:a16="http://schemas.microsoft.com/office/drawing/2014/main" id="{D5F229C2-9CC4-83C9-5CD6-0BB2E6460ECC}"/>
                </a:ext>
              </a:extLst>
            </p:cNvPr>
            <p:cNvSpPr/>
            <p:nvPr/>
          </p:nvSpPr>
          <p:spPr>
            <a:xfrm flipV="1">
              <a:off x="5037729" y="4782584"/>
              <a:ext cx="226658" cy="155064"/>
            </a:xfrm>
            <a:prstGeom prst="stripedRightArrow">
              <a:avLst>
                <a:gd name="adj1" fmla="val 44185"/>
                <a:gd name="adj2" fmla="val 59207"/>
              </a:avLst>
            </a:prstGeom>
            <a:solidFill>
              <a:srgbClr val="B296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B29651"/>
                </a:solidFill>
              </a:endParaRPr>
            </a:p>
          </p:txBody>
        </p:sp>
        <p:sp>
          <p:nvSpPr>
            <p:cNvPr id="56" name="Стрелка: штриховая вправо 55">
              <a:extLst>
                <a:ext uri="{FF2B5EF4-FFF2-40B4-BE49-F238E27FC236}">
                  <a16:creationId xmlns:a16="http://schemas.microsoft.com/office/drawing/2014/main" id="{352A24E6-066E-A8B5-301B-6071F3B26441}"/>
                </a:ext>
              </a:extLst>
            </p:cNvPr>
            <p:cNvSpPr/>
            <p:nvPr/>
          </p:nvSpPr>
          <p:spPr>
            <a:xfrm flipV="1">
              <a:off x="6946641" y="4778544"/>
              <a:ext cx="226658" cy="155064"/>
            </a:xfrm>
            <a:prstGeom prst="stripedRightArrow">
              <a:avLst>
                <a:gd name="adj1" fmla="val 44185"/>
                <a:gd name="adj2" fmla="val 59207"/>
              </a:avLst>
            </a:prstGeom>
            <a:solidFill>
              <a:srgbClr val="B296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B29651"/>
                </a:solidFill>
              </a:endParaRPr>
            </a:p>
          </p:txBody>
        </p:sp>
      </p:grpSp>
      <p:pic>
        <p:nvPicPr>
          <p:cNvPr id="58" name="Рисунок 57" descr="Земля со сплошной заливкой">
            <a:extLst>
              <a:ext uri="{FF2B5EF4-FFF2-40B4-BE49-F238E27FC236}">
                <a16:creationId xmlns:a16="http://schemas.microsoft.com/office/drawing/2014/main" id="{DBAD3A84-FD9E-F62A-4AF9-AEEFA54FBA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0706" y="6068542"/>
            <a:ext cx="342746" cy="342746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5F5B58F-CC47-B9B0-0558-A4FF6735D1FD}"/>
              </a:ext>
            </a:extLst>
          </p:cNvPr>
          <p:cNvSpPr txBox="1"/>
          <p:nvPr/>
        </p:nvSpPr>
        <p:spPr>
          <a:xfrm>
            <a:off x="806966" y="5959783"/>
            <a:ext cx="106005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28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99</a:t>
            </a:r>
            <a:r>
              <a:rPr lang="ru-RU" sz="20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%</a:t>
            </a:r>
            <a:endParaRPr lang="ru-RU" sz="2800" b="1" kern="1200">
              <a:solidFill>
                <a:srgbClr val="B08B32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3ED4DCB-9D6D-8E66-DD10-38950E703383}"/>
              </a:ext>
            </a:extLst>
          </p:cNvPr>
          <p:cNvSpPr txBox="1"/>
          <p:nvPr/>
        </p:nvSpPr>
        <p:spPr>
          <a:xfrm>
            <a:off x="8960202" y="5932527"/>
            <a:ext cx="119173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28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97,8</a:t>
            </a:r>
            <a:r>
              <a:rPr lang="ru-RU" sz="20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%</a:t>
            </a:r>
            <a:endParaRPr lang="ru-RU" sz="2800" b="1" kern="1200">
              <a:solidFill>
                <a:srgbClr val="B08B32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7039C42-532F-BA7A-7163-6598CC9C5C88}"/>
              </a:ext>
            </a:extLst>
          </p:cNvPr>
          <p:cNvSpPr txBox="1"/>
          <p:nvPr/>
        </p:nvSpPr>
        <p:spPr>
          <a:xfrm>
            <a:off x="4123931" y="6005949"/>
            <a:ext cx="1455120" cy="4770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>
              <a:lnSpc>
                <a:spcPts val="1500"/>
              </a:lnSpc>
            </a:pPr>
            <a:r>
              <a:rPr lang="ru-RU" sz="2400" b="1" kern="1200" noProof="1">
                <a:solidFill>
                  <a:srgbClr val="B08B32"/>
                </a:solidFill>
                <a:latin typeface="Cambria"/>
                <a:ea typeface="Cambria"/>
                <a:cs typeface="Arial"/>
              </a:rPr>
              <a:t>20-200</a:t>
            </a:r>
            <a:r>
              <a:rPr lang="ru-RU" sz="2800" b="1" kern="1200" noProof="1">
                <a:solidFill>
                  <a:srgbClr val="B08B32"/>
                </a:solidFill>
                <a:latin typeface="Cambria"/>
                <a:ea typeface="Cambria"/>
                <a:cs typeface="Arial"/>
              </a:rPr>
              <a:t> </a:t>
            </a:r>
            <a:r>
              <a:rPr lang="ru-RU" sz="1200" b="1" kern="1200" noProof="1">
                <a:solidFill>
                  <a:srgbClr val="B08B32"/>
                </a:solidFill>
                <a:latin typeface="Cambria"/>
                <a:ea typeface="Cambria"/>
                <a:cs typeface="Arial"/>
              </a:rPr>
              <a:t>мбит/с</a:t>
            </a:r>
            <a:endParaRPr lang="ru-RU" sz="2800" b="1" kern="1200" noProof="1">
              <a:solidFill>
                <a:srgbClr val="B08B32"/>
              </a:solidFill>
              <a:latin typeface="Cambria"/>
              <a:ea typeface="Cambria"/>
              <a:cs typeface="Arial"/>
            </a:endParaRPr>
          </a:p>
        </p:txBody>
      </p:sp>
      <p:pic>
        <p:nvPicPr>
          <p:cNvPr id="70" name="Рисунок 69" descr="Камера слежения со сплошной заливкой">
            <a:extLst>
              <a:ext uri="{FF2B5EF4-FFF2-40B4-BE49-F238E27FC236}">
                <a16:creationId xmlns:a16="http://schemas.microsoft.com/office/drawing/2014/main" id="{DEF9907C-458C-8245-9CD3-FD46B430F4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15379" y="5872890"/>
            <a:ext cx="537839" cy="537839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9A254D57-9320-26A9-797A-676F60309B3C}"/>
              </a:ext>
            </a:extLst>
          </p:cNvPr>
          <p:cNvSpPr txBox="1"/>
          <p:nvPr/>
        </p:nvSpPr>
        <p:spPr>
          <a:xfrm>
            <a:off x="8088587" y="2027424"/>
            <a:ext cx="101776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20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70</a:t>
            </a:r>
            <a:r>
              <a:rPr lang="ru-RU" sz="16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%</a:t>
            </a:r>
            <a:endParaRPr lang="ru-RU" sz="2000" b="1" kern="1200">
              <a:solidFill>
                <a:srgbClr val="B08B32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5121B06-E4CF-F35C-C343-54D5E4BFF74D}"/>
              </a:ext>
            </a:extLst>
          </p:cNvPr>
          <p:cNvSpPr txBox="1"/>
          <p:nvPr/>
        </p:nvSpPr>
        <p:spPr>
          <a:xfrm>
            <a:off x="8088587" y="2870976"/>
            <a:ext cx="101776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20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90</a:t>
            </a:r>
            <a:r>
              <a:rPr lang="ru-RU" sz="16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%</a:t>
            </a:r>
            <a:endParaRPr lang="ru-RU" sz="2000" b="1" kern="1200">
              <a:solidFill>
                <a:srgbClr val="B08B32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FBBA894-A2F2-D9F0-09BE-DCDCFDE55313}"/>
              </a:ext>
            </a:extLst>
          </p:cNvPr>
          <p:cNvSpPr txBox="1"/>
          <p:nvPr/>
        </p:nvSpPr>
        <p:spPr>
          <a:xfrm>
            <a:off x="8088587" y="3682033"/>
            <a:ext cx="101776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20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93</a:t>
            </a:r>
            <a:r>
              <a:rPr lang="ru-RU" sz="16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%</a:t>
            </a:r>
            <a:endParaRPr lang="ru-RU" sz="2000" b="1" kern="1200">
              <a:solidFill>
                <a:srgbClr val="B08B32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83E6B62-1489-B5AE-2FBE-E78E78B17753}"/>
              </a:ext>
            </a:extLst>
          </p:cNvPr>
          <p:cNvSpPr txBox="1"/>
          <p:nvPr/>
        </p:nvSpPr>
        <p:spPr>
          <a:xfrm>
            <a:off x="8088587" y="4397341"/>
            <a:ext cx="101776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20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90</a:t>
            </a:r>
            <a:r>
              <a:rPr lang="ru-RU" sz="16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%</a:t>
            </a:r>
            <a:endParaRPr lang="ru-RU" sz="2000" b="1" kern="1200">
              <a:solidFill>
                <a:srgbClr val="B08B32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C12CA60-C060-6C5B-529F-AB05B99469DC}"/>
              </a:ext>
            </a:extLst>
          </p:cNvPr>
          <p:cNvSpPr txBox="1"/>
          <p:nvPr/>
        </p:nvSpPr>
        <p:spPr>
          <a:xfrm>
            <a:off x="8983526" y="2007428"/>
            <a:ext cx="258534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1200" b="1" err="1">
                <a:solidFill>
                  <a:srgbClr val="00205D"/>
                </a:solidFill>
                <a:latin typeface="Cambria"/>
                <a:ea typeface="Cambria"/>
              </a:rPr>
              <a:t>жаңа</a:t>
            </a:r>
            <a:r>
              <a:rPr lang="ru-RU" sz="1200" b="1">
                <a:solidFill>
                  <a:srgbClr val="00205D"/>
                </a:solidFill>
                <a:latin typeface="Cambria"/>
                <a:ea typeface="Cambria"/>
              </a:rPr>
              <a:t> </a:t>
            </a:r>
            <a:r>
              <a:rPr lang="ru-RU" sz="1200" b="1" err="1">
                <a:solidFill>
                  <a:srgbClr val="00205D"/>
                </a:solidFill>
                <a:latin typeface="Cambria"/>
                <a:ea typeface="Cambria"/>
              </a:rPr>
              <a:t>модификациялы</a:t>
            </a:r>
            <a:r>
              <a:rPr lang="ru-RU" sz="1200" b="1">
                <a:solidFill>
                  <a:srgbClr val="00205D"/>
                </a:solidFill>
                <a:latin typeface="Cambria"/>
                <a:ea typeface="Cambria"/>
              </a:rPr>
              <a:t> кабинет</a:t>
            </a:r>
            <a:endParaRPr lang="ru-RU" sz="1200">
              <a:solidFill>
                <a:srgbClr val="00205D"/>
              </a:solidFill>
              <a:latin typeface="Cambria"/>
              <a:ea typeface="Cambria"/>
              <a:cs typeface="Calibri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A1083BE-8681-7EDF-50FE-2CB1B72D73C9}"/>
              </a:ext>
            </a:extLst>
          </p:cNvPr>
          <p:cNvSpPr txBox="1"/>
          <p:nvPr/>
        </p:nvSpPr>
        <p:spPr>
          <a:xfrm>
            <a:off x="8983526" y="2846366"/>
            <a:ext cx="258534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k-KZ" sz="1200" b="1">
                <a:solidFill>
                  <a:srgbClr val="00205D"/>
                </a:solidFill>
                <a:latin typeface="Cambria"/>
                <a:ea typeface="Cambria"/>
                <a:cs typeface="Calibri"/>
              </a:rPr>
              <a:t>мемлекеттік мектептер</a:t>
            </a:r>
            <a:endParaRPr lang="ru-RU" sz="1200">
              <a:solidFill>
                <a:srgbClr val="00205D"/>
              </a:solidFill>
              <a:latin typeface="Cambria"/>
              <a:ea typeface="Cambria"/>
              <a:cs typeface="Calibri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EBACFCF-0097-7869-B386-31292D5813F1}"/>
              </a:ext>
            </a:extLst>
          </p:cNvPr>
          <p:cNvSpPr txBox="1"/>
          <p:nvPr/>
        </p:nvSpPr>
        <p:spPr>
          <a:xfrm>
            <a:off x="8983526" y="3646223"/>
            <a:ext cx="258534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k-KZ" sz="1200" b="1">
                <a:solidFill>
                  <a:srgbClr val="00205D"/>
                </a:solidFill>
                <a:latin typeface="Cambria"/>
                <a:ea typeface="Cambria"/>
                <a:cs typeface="Calibri"/>
              </a:rPr>
              <a:t>кітапханалар</a:t>
            </a:r>
            <a:endParaRPr lang="ru-RU" sz="1200">
              <a:solidFill>
                <a:srgbClr val="00205D"/>
              </a:solidFill>
              <a:latin typeface="Cambria"/>
              <a:ea typeface="Cambria"/>
              <a:cs typeface="Calibri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A864FDE-EE51-034F-E796-0F988E823999}"/>
              </a:ext>
            </a:extLst>
          </p:cNvPr>
          <p:cNvSpPr txBox="1"/>
          <p:nvPr/>
        </p:nvSpPr>
        <p:spPr>
          <a:xfrm>
            <a:off x="8983526" y="4378632"/>
            <a:ext cx="258534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k-KZ" sz="1200" b="1">
                <a:solidFill>
                  <a:srgbClr val="00205D"/>
                </a:solidFill>
                <a:latin typeface="Cambria"/>
                <a:ea typeface="Cambria"/>
                <a:cs typeface="Calibri"/>
              </a:rPr>
              <a:t>спорт залдары</a:t>
            </a:r>
            <a:endParaRPr lang="ru-RU" sz="1200">
              <a:solidFill>
                <a:srgbClr val="00205D"/>
              </a:solidFill>
              <a:latin typeface="Cambria"/>
              <a:ea typeface="Cambria"/>
              <a:cs typeface="Calibri"/>
            </a:endParaRPr>
          </a:p>
        </p:txBody>
      </p:sp>
      <p:sp>
        <p:nvSpPr>
          <p:cNvPr id="85" name="Прямоугольник: скругленные углы 84">
            <a:extLst>
              <a:ext uri="{FF2B5EF4-FFF2-40B4-BE49-F238E27FC236}">
                <a16:creationId xmlns:a16="http://schemas.microsoft.com/office/drawing/2014/main" id="{B7C6AF7B-D052-EF86-6E3F-CD46DEDF8714}"/>
              </a:ext>
            </a:extLst>
          </p:cNvPr>
          <p:cNvSpPr/>
          <p:nvPr/>
        </p:nvSpPr>
        <p:spPr>
          <a:xfrm>
            <a:off x="9076312" y="2248296"/>
            <a:ext cx="2336252" cy="98036"/>
          </a:xfrm>
          <a:prstGeom prst="roundRect">
            <a:avLst>
              <a:gd name="adj" fmla="val 31241"/>
            </a:avLst>
          </a:prstGeom>
          <a:solidFill>
            <a:srgbClr val="002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: скругленные углы 91">
            <a:extLst>
              <a:ext uri="{FF2B5EF4-FFF2-40B4-BE49-F238E27FC236}">
                <a16:creationId xmlns:a16="http://schemas.microsoft.com/office/drawing/2014/main" id="{F266FB42-F51A-FA11-2575-730A4F78B292}"/>
              </a:ext>
            </a:extLst>
          </p:cNvPr>
          <p:cNvSpPr/>
          <p:nvPr/>
        </p:nvSpPr>
        <p:spPr>
          <a:xfrm>
            <a:off x="9076312" y="2248295"/>
            <a:ext cx="1276433" cy="98036"/>
          </a:xfrm>
          <a:prstGeom prst="roundRect">
            <a:avLst>
              <a:gd name="adj" fmla="val 31241"/>
            </a:avLst>
          </a:prstGeom>
          <a:solidFill>
            <a:srgbClr val="B08B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: скругленные углы 92">
            <a:extLst>
              <a:ext uri="{FF2B5EF4-FFF2-40B4-BE49-F238E27FC236}">
                <a16:creationId xmlns:a16="http://schemas.microsoft.com/office/drawing/2014/main" id="{06ABCFEE-3F31-5AA4-7759-541F7FCCD56F}"/>
              </a:ext>
            </a:extLst>
          </p:cNvPr>
          <p:cNvSpPr/>
          <p:nvPr/>
        </p:nvSpPr>
        <p:spPr>
          <a:xfrm>
            <a:off x="9076312" y="3116898"/>
            <a:ext cx="2336252" cy="98036"/>
          </a:xfrm>
          <a:prstGeom prst="roundRect">
            <a:avLst>
              <a:gd name="adj" fmla="val 31241"/>
            </a:avLst>
          </a:prstGeom>
          <a:solidFill>
            <a:srgbClr val="002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Прямоугольник: скругленные углы 93">
            <a:extLst>
              <a:ext uri="{FF2B5EF4-FFF2-40B4-BE49-F238E27FC236}">
                <a16:creationId xmlns:a16="http://schemas.microsoft.com/office/drawing/2014/main" id="{ECCB0009-47D8-9AC9-3CE2-9CD48F617E25}"/>
              </a:ext>
            </a:extLst>
          </p:cNvPr>
          <p:cNvSpPr/>
          <p:nvPr/>
        </p:nvSpPr>
        <p:spPr>
          <a:xfrm>
            <a:off x="9076312" y="3116897"/>
            <a:ext cx="1872539" cy="98036"/>
          </a:xfrm>
          <a:prstGeom prst="roundRect">
            <a:avLst>
              <a:gd name="adj" fmla="val 31241"/>
            </a:avLst>
          </a:prstGeom>
          <a:solidFill>
            <a:srgbClr val="B08B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Прямоугольник: скругленные углы 94">
            <a:extLst>
              <a:ext uri="{FF2B5EF4-FFF2-40B4-BE49-F238E27FC236}">
                <a16:creationId xmlns:a16="http://schemas.microsoft.com/office/drawing/2014/main" id="{468EDCE1-BC39-F39A-40E5-42A2342D577E}"/>
              </a:ext>
            </a:extLst>
          </p:cNvPr>
          <p:cNvSpPr/>
          <p:nvPr/>
        </p:nvSpPr>
        <p:spPr>
          <a:xfrm>
            <a:off x="9076312" y="3907754"/>
            <a:ext cx="2336252" cy="98036"/>
          </a:xfrm>
          <a:prstGeom prst="roundRect">
            <a:avLst>
              <a:gd name="adj" fmla="val 31241"/>
            </a:avLst>
          </a:prstGeom>
          <a:solidFill>
            <a:srgbClr val="002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рямоугольник: скругленные углы 95">
            <a:extLst>
              <a:ext uri="{FF2B5EF4-FFF2-40B4-BE49-F238E27FC236}">
                <a16:creationId xmlns:a16="http://schemas.microsoft.com/office/drawing/2014/main" id="{00B9E64D-1D9B-1299-CDD7-10B8A3B44ACE}"/>
              </a:ext>
            </a:extLst>
          </p:cNvPr>
          <p:cNvSpPr/>
          <p:nvPr/>
        </p:nvSpPr>
        <p:spPr>
          <a:xfrm>
            <a:off x="9080249" y="3907753"/>
            <a:ext cx="1954327" cy="98036"/>
          </a:xfrm>
          <a:prstGeom prst="roundRect">
            <a:avLst>
              <a:gd name="adj" fmla="val 31241"/>
            </a:avLst>
          </a:prstGeom>
          <a:solidFill>
            <a:srgbClr val="B08B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Прямоугольник: скругленные углы 97">
            <a:extLst>
              <a:ext uri="{FF2B5EF4-FFF2-40B4-BE49-F238E27FC236}">
                <a16:creationId xmlns:a16="http://schemas.microsoft.com/office/drawing/2014/main" id="{CB07FD21-73E7-5FF6-D7D8-CE2F5D5FE041}"/>
              </a:ext>
            </a:extLst>
          </p:cNvPr>
          <p:cNvSpPr/>
          <p:nvPr/>
        </p:nvSpPr>
        <p:spPr>
          <a:xfrm>
            <a:off x="9076312" y="4669829"/>
            <a:ext cx="2336252" cy="98036"/>
          </a:xfrm>
          <a:prstGeom prst="roundRect">
            <a:avLst>
              <a:gd name="adj" fmla="val 31241"/>
            </a:avLst>
          </a:prstGeom>
          <a:solidFill>
            <a:srgbClr val="002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Прямоугольник: скругленные углы 98">
            <a:extLst>
              <a:ext uri="{FF2B5EF4-FFF2-40B4-BE49-F238E27FC236}">
                <a16:creationId xmlns:a16="http://schemas.microsoft.com/office/drawing/2014/main" id="{ECC62860-DC67-216B-4D03-0EFBF102DD39}"/>
              </a:ext>
            </a:extLst>
          </p:cNvPr>
          <p:cNvSpPr/>
          <p:nvPr/>
        </p:nvSpPr>
        <p:spPr>
          <a:xfrm>
            <a:off x="9076312" y="4669828"/>
            <a:ext cx="1872539" cy="98036"/>
          </a:xfrm>
          <a:prstGeom prst="roundRect">
            <a:avLst>
              <a:gd name="adj" fmla="val 31241"/>
            </a:avLst>
          </a:prstGeom>
          <a:solidFill>
            <a:srgbClr val="B08B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441224D7-8162-C40D-E1D4-FF105EA26B40}"/>
              </a:ext>
            </a:extLst>
          </p:cNvPr>
          <p:cNvSpPr txBox="1"/>
          <p:nvPr/>
        </p:nvSpPr>
        <p:spPr>
          <a:xfrm>
            <a:off x="729811" y="2854292"/>
            <a:ext cx="251968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1600" b="1" noProof="1">
                <a:solidFill>
                  <a:srgbClr val="B08B32"/>
                </a:solidFill>
                <a:latin typeface="Cambria"/>
                <a:ea typeface="Cambria"/>
              </a:rPr>
              <a:t>«Ақша баланың соңынан жүреді»</a:t>
            </a:r>
            <a:endParaRPr lang="ru-RU" sz="1600" b="1" noProof="1">
              <a:solidFill>
                <a:srgbClr val="B08B32"/>
              </a:solidFill>
              <a:latin typeface="Cambria"/>
              <a:ea typeface="Cambri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0427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76591-8CDD-7B4C-3AD4-21A110A90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BD364552-7A66-F21F-1DF9-BCF03A2A114A}"/>
              </a:ext>
            </a:extLst>
          </p:cNvPr>
          <p:cNvGrpSpPr/>
          <p:nvPr/>
        </p:nvGrpSpPr>
        <p:grpSpPr>
          <a:xfrm>
            <a:off x="4265316" y="4384332"/>
            <a:ext cx="3696668" cy="784277"/>
            <a:chOff x="8257484" y="4509348"/>
            <a:chExt cx="3682251" cy="784277"/>
          </a:xfrm>
        </p:grpSpPr>
        <p:sp>
          <p:nvSpPr>
            <p:cNvPr id="72" name="Rounded Rectangle 19">
              <a:extLst>
                <a:ext uri="{FF2B5EF4-FFF2-40B4-BE49-F238E27FC236}">
                  <a16:creationId xmlns:a16="http://schemas.microsoft.com/office/drawing/2014/main" id="{E9DEEB61-5EC1-92E0-A8D9-0A92CD7FA0EF}"/>
                </a:ext>
              </a:extLst>
            </p:cNvPr>
            <p:cNvSpPr/>
            <p:nvPr/>
          </p:nvSpPr>
          <p:spPr>
            <a:xfrm>
              <a:off x="8257484" y="4509348"/>
              <a:ext cx="3572019" cy="784277"/>
            </a:xfrm>
            <a:prstGeom prst="roundRect">
              <a:avLst/>
            </a:prstGeom>
            <a:solidFill>
              <a:srgbClr val="1E2761"/>
            </a:solidFill>
            <a:ln w="1016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rgbClr val="55B9EA"/>
                </a:solidFill>
              </a:endParaRPr>
            </a:p>
          </p:txBody>
        </p:sp>
        <p:sp>
          <p:nvSpPr>
            <p:cNvPr id="73" name="Rounded Rectangle 19">
              <a:extLst>
                <a:ext uri="{FF2B5EF4-FFF2-40B4-BE49-F238E27FC236}">
                  <a16:creationId xmlns:a16="http://schemas.microsoft.com/office/drawing/2014/main" id="{638DE45F-EEDA-10CE-DBCB-F9462CDB8309}"/>
                </a:ext>
              </a:extLst>
            </p:cNvPr>
            <p:cNvSpPr/>
            <p:nvPr/>
          </p:nvSpPr>
          <p:spPr>
            <a:xfrm>
              <a:off x="8367716" y="4509348"/>
              <a:ext cx="3572019" cy="784277"/>
            </a:xfrm>
            <a:prstGeom prst="roundRect">
              <a:avLst/>
            </a:prstGeom>
            <a:solidFill>
              <a:schemeClr val="bg1"/>
            </a:solidFill>
            <a:ln w="1016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rgbClr val="55B9EA"/>
                </a:solidFill>
              </a:endParaRPr>
            </a:p>
          </p:txBody>
        </p:sp>
      </p:grpSp>
      <p:grpSp>
        <p:nvGrpSpPr>
          <p:cNvPr id="74" name="Группа 73">
            <a:extLst>
              <a:ext uri="{FF2B5EF4-FFF2-40B4-BE49-F238E27FC236}">
                <a16:creationId xmlns:a16="http://schemas.microsoft.com/office/drawing/2014/main" id="{EB263544-5F93-C0EC-4548-BFF71C6E4CFC}"/>
              </a:ext>
            </a:extLst>
          </p:cNvPr>
          <p:cNvGrpSpPr/>
          <p:nvPr/>
        </p:nvGrpSpPr>
        <p:grpSpPr>
          <a:xfrm>
            <a:off x="8169594" y="4384332"/>
            <a:ext cx="3696668" cy="784277"/>
            <a:chOff x="8257484" y="4509348"/>
            <a:chExt cx="3682251" cy="784277"/>
          </a:xfrm>
        </p:grpSpPr>
        <p:sp>
          <p:nvSpPr>
            <p:cNvPr id="76" name="Rounded Rectangle 19">
              <a:extLst>
                <a:ext uri="{FF2B5EF4-FFF2-40B4-BE49-F238E27FC236}">
                  <a16:creationId xmlns:a16="http://schemas.microsoft.com/office/drawing/2014/main" id="{DA057E1D-2175-DFE4-F7E4-0E2794502B97}"/>
                </a:ext>
              </a:extLst>
            </p:cNvPr>
            <p:cNvSpPr/>
            <p:nvPr/>
          </p:nvSpPr>
          <p:spPr>
            <a:xfrm>
              <a:off x="8257484" y="4509348"/>
              <a:ext cx="3572019" cy="784277"/>
            </a:xfrm>
            <a:prstGeom prst="roundRect">
              <a:avLst/>
            </a:prstGeom>
            <a:solidFill>
              <a:srgbClr val="1E2761"/>
            </a:solidFill>
            <a:ln w="1016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rgbClr val="55B9EA"/>
                </a:solidFill>
              </a:endParaRPr>
            </a:p>
          </p:txBody>
        </p:sp>
        <p:sp>
          <p:nvSpPr>
            <p:cNvPr id="77" name="Rounded Rectangle 19">
              <a:extLst>
                <a:ext uri="{FF2B5EF4-FFF2-40B4-BE49-F238E27FC236}">
                  <a16:creationId xmlns:a16="http://schemas.microsoft.com/office/drawing/2014/main" id="{ACACAF15-5D30-BB0C-DC06-6F754E30C059}"/>
                </a:ext>
              </a:extLst>
            </p:cNvPr>
            <p:cNvSpPr/>
            <p:nvPr/>
          </p:nvSpPr>
          <p:spPr>
            <a:xfrm>
              <a:off x="8367716" y="4509348"/>
              <a:ext cx="3572019" cy="784277"/>
            </a:xfrm>
            <a:prstGeom prst="roundRect">
              <a:avLst/>
            </a:prstGeom>
            <a:solidFill>
              <a:schemeClr val="bg1"/>
            </a:solidFill>
            <a:ln w="1016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rgbClr val="55B9EA"/>
                </a:solidFill>
              </a:endParaRPr>
            </a:p>
          </p:txBody>
        </p:sp>
      </p:grpSp>
      <p:sp>
        <p:nvSpPr>
          <p:cNvPr id="3" name="Rounded Rectangle 21">
            <a:extLst>
              <a:ext uri="{FF2B5EF4-FFF2-40B4-BE49-F238E27FC236}">
                <a16:creationId xmlns:a16="http://schemas.microsoft.com/office/drawing/2014/main" id="{CC29DE22-B603-6A33-C45B-AB8293E5ECA7}"/>
              </a:ext>
            </a:extLst>
          </p:cNvPr>
          <p:cNvSpPr/>
          <p:nvPr/>
        </p:nvSpPr>
        <p:spPr>
          <a:xfrm>
            <a:off x="302346" y="5857576"/>
            <a:ext cx="3696668" cy="874214"/>
          </a:xfrm>
          <a:prstGeom prst="roundRect">
            <a:avLst/>
          </a:prstGeom>
          <a:solidFill>
            <a:srgbClr val="F5F7FA"/>
          </a:solidFill>
          <a:ln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7BB1200-AF6C-D66E-49F8-6CE38BD4AE8C}"/>
              </a:ext>
            </a:extLst>
          </p:cNvPr>
          <p:cNvSpPr txBox="1"/>
          <p:nvPr/>
        </p:nvSpPr>
        <p:spPr>
          <a:xfrm>
            <a:off x="302347" y="188250"/>
            <a:ext cx="1163738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b="1">
                <a:solidFill>
                  <a:srgbClr val="1E2761"/>
                </a:solidFill>
                <a:latin typeface="Cambria"/>
                <a:ea typeface="Cambria"/>
              </a:rPr>
              <a:t>ҚАЗАҚСТАН ХАЛЫҚАРАЛЫҚ ЗЕРТТЕУЛЕРГЕ ЖҮЙЕЛІ ТҮРДЕ ҚАТЫСУДА</a:t>
            </a:r>
          </a:p>
        </p:txBody>
      </p: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1DE6F131-E3C1-AF98-46B9-8620F2A487E7}"/>
              </a:ext>
            </a:extLst>
          </p:cNvPr>
          <p:cNvGrpSpPr/>
          <p:nvPr/>
        </p:nvGrpSpPr>
        <p:grpSpPr>
          <a:xfrm>
            <a:off x="302347" y="878129"/>
            <a:ext cx="11637388" cy="1420112"/>
            <a:chOff x="302347" y="1078888"/>
            <a:chExt cx="11637388" cy="1618896"/>
          </a:xfrm>
        </p:grpSpPr>
        <p:sp>
          <p:nvSpPr>
            <p:cNvPr id="97" name="Прямоугольник: скругленные углы 96">
              <a:extLst>
                <a:ext uri="{FF2B5EF4-FFF2-40B4-BE49-F238E27FC236}">
                  <a16:creationId xmlns:a16="http://schemas.microsoft.com/office/drawing/2014/main" id="{F0BC79AF-BD57-A0BD-2DE2-E413FA78DC5B}"/>
                </a:ext>
              </a:extLst>
            </p:cNvPr>
            <p:cNvSpPr/>
            <p:nvPr/>
          </p:nvSpPr>
          <p:spPr>
            <a:xfrm>
              <a:off x="302347" y="1340681"/>
              <a:ext cx="5767422" cy="1357103"/>
            </a:xfrm>
            <a:prstGeom prst="roundRect">
              <a:avLst>
                <a:gd name="adj" fmla="val 10127"/>
              </a:avLst>
            </a:prstGeom>
            <a:noFill/>
            <a:ln>
              <a:solidFill>
                <a:srgbClr val="1E27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Прямоугольник 97">
              <a:extLst>
                <a:ext uri="{FF2B5EF4-FFF2-40B4-BE49-F238E27FC236}">
                  <a16:creationId xmlns:a16="http://schemas.microsoft.com/office/drawing/2014/main" id="{3171D64D-0B84-1193-5E1A-FF7798DC9C39}"/>
                </a:ext>
              </a:extLst>
            </p:cNvPr>
            <p:cNvSpPr/>
            <p:nvPr/>
          </p:nvSpPr>
          <p:spPr>
            <a:xfrm>
              <a:off x="631746" y="1084301"/>
              <a:ext cx="1745175" cy="522574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1" name="Группа 110">
              <a:extLst>
                <a:ext uri="{FF2B5EF4-FFF2-40B4-BE49-F238E27FC236}">
                  <a16:creationId xmlns:a16="http://schemas.microsoft.com/office/drawing/2014/main" id="{EECDCBC7-64E4-BCB6-25BD-B49714D1EF47}"/>
                </a:ext>
              </a:extLst>
            </p:cNvPr>
            <p:cNvGrpSpPr/>
            <p:nvPr/>
          </p:nvGrpSpPr>
          <p:grpSpPr>
            <a:xfrm>
              <a:off x="6308299" y="1669810"/>
              <a:ext cx="5466151" cy="853795"/>
              <a:chOff x="3655239" y="3310452"/>
              <a:chExt cx="5466151" cy="853795"/>
            </a:xfrm>
          </p:grpSpPr>
          <p:pic>
            <p:nvPicPr>
              <p:cNvPr id="23" name="Picture 5" descr="image.png">
                <a:extLst>
                  <a:ext uri="{FF2B5EF4-FFF2-40B4-BE49-F238E27FC236}">
                    <a16:creationId xmlns:a16="http://schemas.microsoft.com/office/drawing/2014/main" id="{AEA60A36-6C08-F48D-5A4A-02A4646EF9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55239" y="3310452"/>
                <a:ext cx="1744155" cy="853795"/>
              </a:xfrm>
              <a:prstGeom prst="rect">
                <a:avLst/>
              </a:prstGeom>
            </p:spPr>
          </p:pic>
          <p:pic>
            <p:nvPicPr>
              <p:cNvPr id="24" name="Picture 5" descr="image.png">
                <a:extLst>
                  <a:ext uri="{FF2B5EF4-FFF2-40B4-BE49-F238E27FC236}">
                    <a16:creationId xmlns:a16="http://schemas.microsoft.com/office/drawing/2014/main" id="{81E41642-9AC1-3D7B-C76E-A732DCFEAF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516237" y="3310452"/>
                <a:ext cx="1744155" cy="853795"/>
              </a:xfrm>
              <a:prstGeom prst="rect">
                <a:avLst/>
              </a:prstGeom>
            </p:spPr>
          </p:pic>
          <p:pic>
            <p:nvPicPr>
              <p:cNvPr id="61" name="Picture 5" descr="image.png">
                <a:extLst>
                  <a:ext uri="{FF2B5EF4-FFF2-40B4-BE49-F238E27FC236}">
                    <a16:creationId xmlns:a16="http://schemas.microsoft.com/office/drawing/2014/main" id="{C3CB1130-7EF3-593B-D684-C062E01110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377235" y="3310452"/>
                <a:ext cx="1744155" cy="853795"/>
              </a:xfrm>
              <a:prstGeom prst="rect">
                <a:avLst/>
              </a:prstGeom>
            </p:spPr>
          </p:pic>
          <p:pic>
            <p:nvPicPr>
              <p:cNvPr id="28" name="Рисунок 27">
                <a:extLst>
                  <a:ext uri="{FF2B5EF4-FFF2-40B4-BE49-F238E27FC236}">
                    <a16:creationId xmlns:a16="http://schemas.microsoft.com/office/drawing/2014/main" id="{6495E3D6-041A-B689-6473-21BF58B421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45356" y="3501835"/>
                <a:ext cx="1163920" cy="493765"/>
              </a:xfrm>
              <a:custGeom>
                <a:avLst/>
                <a:gdLst>
                  <a:gd name="connsiteX0" fmla="*/ 0 w 6007198"/>
                  <a:gd name="connsiteY0" fmla="*/ 0 h 6798269"/>
                  <a:gd name="connsiteX1" fmla="*/ 6007198 w 6007198"/>
                  <a:gd name="connsiteY1" fmla="*/ 0 h 6798269"/>
                  <a:gd name="connsiteX2" fmla="*/ 6007198 w 6007198"/>
                  <a:gd name="connsiteY2" fmla="*/ 6798269 h 6798269"/>
                  <a:gd name="connsiteX3" fmla="*/ 0 w 6007198"/>
                  <a:gd name="connsiteY3" fmla="*/ 6798269 h 6798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007198" h="6798269">
                    <a:moveTo>
                      <a:pt x="0" y="0"/>
                    </a:moveTo>
                    <a:lnTo>
                      <a:pt x="6007198" y="0"/>
                    </a:lnTo>
                    <a:lnTo>
                      <a:pt x="6007198" y="6798269"/>
                    </a:lnTo>
                    <a:lnTo>
                      <a:pt x="0" y="6798269"/>
                    </a:lnTo>
                    <a:close/>
                  </a:path>
                </a:pathLst>
              </a:custGeom>
              <a:noFill/>
            </p:spPr>
          </p:pic>
          <p:pic>
            <p:nvPicPr>
              <p:cNvPr id="56" name="Рисунок 55" descr="Изображение выглядит как текст, коллекция картинок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15746246-465C-282F-05EA-93ED69BB05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00665" y="3624447"/>
                <a:ext cx="1508446" cy="299293"/>
              </a:xfrm>
              <a:prstGeom prst="rect">
                <a:avLst/>
              </a:prstGeom>
            </p:spPr>
          </p:pic>
          <p:pic>
            <p:nvPicPr>
              <p:cNvPr id="60" name="Рисунок 59">
                <a:extLst>
                  <a:ext uri="{FF2B5EF4-FFF2-40B4-BE49-F238E27FC236}">
                    <a16:creationId xmlns:a16="http://schemas.microsoft.com/office/drawing/2014/main" id="{EC20DF08-65ED-A218-F84E-1EAD569D16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057868" y="3375574"/>
                <a:ext cx="660892" cy="718287"/>
              </a:xfrm>
              <a:prstGeom prst="rect">
                <a:avLst/>
              </a:prstGeom>
            </p:spPr>
          </p:pic>
        </p:grpSp>
        <p:grpSp>
          <p:nvGrpSpPr>
            <p:cNvPr id="99" name="Группа 98">
              <a:extLst>
                <a:ext uri="{FF2B5EF4-FFF2-40B4-BE49-F238E27FC236}">
                  <a16:creationId xmlns:a16="http://schemas.microsoft.com/office/drawing/2014/main" id="{54C710BB-9A5B-875C-D54B-B28A2360BA07}"/>
                </a:ext>
              </a:extLst>
            </p:cNvPr>
            <p:cNvGrpSpPr/>
            <p:nvPr/>
          </p:nvGrpSpPr>
          <p:grpSpPr>
            <a:xfrm>
              <a:off x="394007" y="1669810"/>
              <a:ext cx="5466005" cy="889517"/>
              <a:chOff x="651711" y="1877895"/>
              <a:chExt cx="5466005" cy="889517"/>
            </a:xfrm>
          </p:grpSpPr>
          <p:pic>
            <p:nvPicPr>
              <p:cNvPr id="12" name="Picture 3" descr="image.png">
                <a:extLst>
                  <a:ext uri="{FF2B5EF4-FFF2-40B4-BE49-F238E27FC236}">
                    <a16:creationId xmlns:a16="http://schemas.microsoft.com/office/drawing/2014/main" id="{F02455F6-0586-BB3B-8379-E33079B500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1711" y="1877895"/>
                <a:ext cx="1744082" cy="853795"/>
              </a:xfrm>
              <a:prstGeom prst="rect">
                <a:avLst/>
              </a:prstGeom>
            </p:spPr>
          </p:pic>
          <p:pic>
            <p:nvPicPr>
              <p:cNvPr id="18" name="Picture 4" descr="image.png">
                <a:extLst>
                  <a:ext uri="{FF2B5EF4-FFF2-40B4-BE49-F238E27FC236}">
                    <a16:creationId xmlns:a16="http://schemas.microsoft.com/office/drawing/2014/main" id="{F2A86906-6C16-2C0E-8185-8F847321FE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12636" y="1877895"/>
                <a:ext cx="1744082" cy="853795"/>
              </a:xfrm>
              <a:prstGeom prst="rect">
                <a:avLst/>
              </a:prstGeom>
              <a:noFill/>
            </p:spPr>
          </p:pic>
          <p:pic>
            <p:nvPicPr>
              <p:cNvPr id="29" name="Picture 5" descr="image.png">
                <a:extLst>
                  <a:ext uri="{FF2B5EF4-FFF2-40B4-BE49-F238E27FC236}">
                    <a16:creationId xmlns:a16="http://schemas.microsoft.com/office/drawing/2014/main" id="{1753FC70-DD54-3D1D-3EC8-04DD14A01B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373561" y="1877895"/>
                <a:ext cx="1744155" cy="853795"/>
              </a:xfrm>
              <a:prstGeom prst="rect">
                <a:avLst/>
              </a:prstGeom>
            </p:spPr>
          </p:pic>
          <p:pic>
            <p:nvPicPr>
              <p:cNvPr id="26" name="Рисунок 25">
                <a:extLst>
                  <a:ext uri="{FF2B5EF4-FFF2-40B4-BE49-F238E27FC236}">
                    <a16:creationId xmlns:a16="http://schemas.microsoft.com/office/drawing/2014/main" id="{D097DA54-0CDC-68C2-A322-2A1E734DD4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7120" y="2160404"/>
                <a:ext cx="913263" cy="423886"/>
              </a:xfrm>
              <a:custGeom>
                <a:avLst/>
                <a:gdLst>
                  <a:gd name="connsiteX0" fmla="*/ 0 w 6007198"/>
                  <a:gd name="connsiteY0" fmla="*/ 0 h 6798269"/>
                  <a:gd name="connsiteX1" fmla="*/ 6007198 w 6007198"/>
                  <a:gd name="connsiteY1" fmla="*/ 0 h 6798269"/>
                  <a:gd name="connsiteX2" fmla="*/ 6007198 w 6007198"/>
                  <a:gd name="connsiteY2" fmla="*/ 6798269 h 6798269"/>
                  <a:gd name="connsiteX3" fmla="*/ 0 w 6007198"/>
                  <a:gd name="connsiteY3" fmla="*/ 6798269 h 6798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007198" h="6798269">
                    <a:moveTo>
                      <a:pt x="0" y="0"/>
                    </a:moveTo>
                    <a:lnTo>
                      <a:pt x="6007198" y="0"/>
                    </a:lnTo>
                    <a:lnTo>
                      <a:pt x="6007198" y="6798269"/>
                    </a:lnTo>
                    <a:lnTo>
                      <a:pt x="0" y="6798269"/>
                    </a:lnTo>
                    <a:close/>
                  </a:path>
                </a:pathLst>
              </a:custGeom>
            </p:spPr>
          </p:pic>
          <p:pic>
            <p:nvPicPr>
              <p:cNvPr id="58" name="Рисунок 57">
                <a:extLst>
                  <a:ext uri="{FF2B5EF4-FFF2-40B4-BE49-F238E27FC236}">
                    <a16:creationId xmlns:a16="http://schemas.microsoft.com/office/drawing/2014/main" id="{1D85C19A-BA66-F379-3E35-6B732398CB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79967" y="2036856"/>
                <a:ext cx="929210" cy="609365"/>
              </a:xfrm>
              <a:custGeom>
                <a:avLst/>
                <a:gdLst>
                  <a:gd name="connsiteX0" fmla="*/ 0 w 6007200"/>
                  <a:gd name="connsiteY0" fmla="*/ 0 h 6798269"/>
                  <a:gd name="connsiteX1" fmla="*/ 6007200 w 6007200"/>
                  <a:gd name="connsiteY1" fmla="*/ 0 h 6798269"/>
                  <a:gd name="connsiteX2" fmla="*/ 6007200 w 6007200"/>
                  <a:gd name="connsiteY2" fmla="*/ 6798269 h 6798269"/>
                  <a:gd name="connsiteX3" fmla="*/ 0 w 6007200"/>
                  <a:gd name="connsiteY3" fmla="*/ 6798269 h 6798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007200" h="6798269">
                    <a:moveTo>
                      <a:pt x="0" y="0"/>
                    </a:moveTo>
                    <a:lnTo>
                      <a:pt x="6007200" y="0"/>
                    </a:lnTo>
                    <a:lnTo>
                      <a:pt x="6007200" y="6798269"/>
                    </a:lnTo>
                    <a:lnTo>
                      <a:pt x="0" y="6798269"/>
                    </a:lnTo>
                    <a:close/>
                  </a:path>
                </a:pathLst>
              </a:custGeom>
              <a:noFill/>
            </p:spPr>
          </p:pic>
          <p:pic>
            <p:nvPicPr>
              <p:cNvPr id="86" name="Рисунок 85" descr="Изображение выглядит как текст, коллекция картинок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01CF92DA-40B9-311F-04AA-F03C4E67D8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52" t="273786" r="57241" b="-208738"/>
              <a:stretch>
                <a:fillRect/>
              </a:stretch>
            </p:blipFill>
            <p:spPr>
              <a:xfrm>
                <a:off x="2704930" y="2405064"/>
                <a:ext cx="1053346" cy="362348"/>
              </a:xfrm>
              <a:prstGeom prst="rect">
                <a:avLst/>
              </a:prstGeom>
            </p:spPr>
          </p:pic>
        </p:grp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9A5AC27-1CCF-F3C9-7951-1E35F2654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809008" y="1078888"/>
              <a:ext cx="1390650" cy="533400"/>
            </a:xfrm>
            <a:prstGeom prst="rect">
              <a:avLst/>
            </a:prstGeom>
          </p:spPr>
        </p:pic>
        <p:sp>
          <p:nvSpPr>
            <p:cNvPr id="100" name="Прямоугольник: скругленные углы 99">
              <a:extLst>
                <a:ext uri="{FF2B5EF4-FFF2-40B4-BE49-F238E27FC236}">
                  <a16:creationId xmlns:a16="http://schemas.microsoft.com/office/drawing/2014/main" id="{B535888C-2BE2-1B51-9077-BBF05736C123}"/>
                </a:ext>
              </a:extLst>
            </p:cNvPr>
            <p:cNvSpPr/>
            <p:nvPr/>
          </p:nvSpPr>
          <p:spPr>
            <a:xfrm>
              <a:off x="6172313" y="1340681"/>
              <a:ext cx="5767422" cy="1357103"/>
            </a:xfrm>
            <a:prstGeom prst="roundRect">
              <a:avLst>
                <a:gd name="adj" fmla="val 10127"/>
              </a:avLst>
            </a:prstGeom>
            <a:noFill/>
            <a:ln>
              <a:solidFill>
                <a:srgbClr val="1E27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Прямоугольник 100">
              <a:extLst>
                <a:ext uri="{FF2B5EF4-FFF2-40B4-BE49-F238E27FC236}">
                  <a16:creationId xmlns:a16="http://schemas.microsoft.com/office/drawing/2014/main" id="{D08894EC-A214-83D5-9D62-F963F8C76D52}"/>
                </a:ext>
              </a:extLst>
            </p:cNvPr>
            <p:cNvSpPr/>
            <p:nvPr/>
          </p:nvSpPr>
          <p:spPr>
            <a:xfrm>
              <a:off x="6501712" y="1084301"/>
              <a:ext cx="1745175" cy="522574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4" name="Рисунок 83">
              <a:extLst>
                <a:ext uri="{FF2B5EF4-FFF2-40B4-BE49-F238E27FC236}">
                  <a16:creationId xmlns:a16="http://schemas.microsoft.com/office/drawing/2014/main" id="{4904B238-E5F5-8EF8-995C-1A87F11F8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>
            <a:xfrm>
              <a:off x="6636329" y="1157643"/>
              <a:ext cx="1411046" cy="358310"/>
            </a:xfrm>
            <a:prstGeom prst="rect">
              <a:avLst/>
            </a:prstGeom>
          </p:spPr>
        </p:pic>
      </p:grpSp>
      <p:sp>
        <p:nvSpPr>
          <p:cNvPr id="113" name="TextBox 112">
            <a:extLst>
              <a:ext uri="{FF2B5EF4-FFF2-40B4-BE49-F238E27FC236}">
                <a16:creationId xmlns:a16="http://schemas.microsoft.com/office/drawing/2014/main" id="{AC4DB7D9-83D6-7BA2-64C6-2AA9E146C7BA}"/>
              </a:ext>
            </a:extLst>
          </p:cNvPr>
          <p:cNvSpPr txBox="1"/>
          <p:nvPr/>
        </p:nvSpPr>
        <p:spPr>
          <a:xfrm>
            <a:off x="2011491" y="2451760"/>
            <a:ext cx="8169018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ru-RU" b="1">
                <a:solidFill>
                  <a:srgbClr val="B29651"/>
                </a:solidFill>
                <a:latin typeface="Cambria"/>
                <a:ea typeface="Cambria"/>
              </a:rPr>
              <a:t>ПЕДАГОГ МАМАНДЫҒЫНЫҢ ҚОҒАМДАҒЫ БЕДЕЛІНІҢ АРТУЫ</a:t>
            </a:r>
          </a:p>
          <a:p>
            <a:pPr algn="ctr"/>
            <a:r>
              <a:rPr lang="en-US" b="1">
                <a:solidFill>
                  <a:srgbClr val="1F2D69"/>
                </a:solidFill>
                <a:latin typeface="Cambria"/>
                <a:ea typeface="Cambria"/>
              </a:rPr>
              <a:t>TALIS-2024 </a:t>
            </a:r>
            <a:r>
              <a:rPr lang="ru-RU" b="1">
                <a:solidFill>
                  <a:srgbClr val="1F2D69"/>
                </a:solidFill>
                <a:latin typeface="Cambria"/>
                <a:ea typeface="Cambria"/>
              </a:rPr>
              <a:t>ҚОРЫТЫНДЫЛАРЫ</a:t>
            </a:r>
            <a:endParaRPr lang="en-US" b="1">
              <a:solidFill>
                <a:srgbClr val="1F2D69"/>
              </a:solidFill>
              <a:latin typeface="Cambria"/>
              <a:ea typeface="Cambri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491612-7CCF-680D-A884-F30736DAF389}"/>
              </a:ext>
            </a:extLst>
          </p:cNvPr>
          <p:cNvSpPr txBox="1"/>
          <p:nvPr/>
        </p:nvSpPr>
        <p:spPr>
          <a:xfrm>
            <a:off x="1866385" y="5905400"/>
            <a:ext cx="1972913" cy="707886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 defTabSz="457200">
              <a:defRPr/>
            </a:pPr>
            <a:r>
              <a:rPr lang="ru-RU" sz="4000" b="1">
                <a:solidFill>
                  <a:srgbClr val="B29651"/>
                </a:solidFill>
                <a:latin typeface="Cambria"/>
                <a:ea typeface="Cambria"/>
              </a:rPr>
              <a:t>2,5 </a:t>
            </a:r>
            <a:r>
              <a:rPr lang="ru-RU" b="1" err="1">
                <a:solidFill>
                  <a:srgbClr val="B29651"/>
                </a:solidFill>
                <a:latin typeface="Cambria"/>
                <a:ea typeface="Cambria"/>
              </a:rPr>
              <a:t>есе</a:t>
            </a:r>
            <a:endParaRPr kumimoji="0" lang="ru-RU" sz="4800" b="1" i="0" u="none" strike="noStrike" kern="1200" cap="none" spc="0" normalizeH="0" baseline="0" noProof="0">
              <a:ln>
                <a:noFill/>
              </a:ln>
              <a:solidFill>
                <a:srgbClr val="B2965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ounded Rectangle 25">
            <a:extLst>
              <a:ext uri="{FF2B5EF4-FFF2-40B4-BE49-F238E27FC236}">
                <a16:creationId xmlns:a16="http://schemas.microsoft.com/office/drawing/2014/main" id="{6C2A4A43-837A-A7A0-C726-EBCC01AC85B0}"/>
              </a:ext>
            </a:extLst>
          </p:cNvPr>
          <p:cNvSpPr/>
          <p:nvPr/>
        </p:nvSpPr>
        <p:spPr>
          <a:xfrm>
            <a:off x="4306445" y="5855088"/>
            <a:ext cx="3696668" cy="879191"/>
          </a:xfrm>
          <a:prstGeom prst="roundRect">
            <a:avLst/>
          </a:prstGeom>
          <a:solidFill>
            <a:srgbClr val="F5F7FA"/>
          </a:solidFill>
          <a:ln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ounded Rectangle 29">
            <a:extLst>
              <a:ext uri="{FF2B5EF4-FFF2-40B4-BE49-F238E27FC236}">
                <a16:creationId xmlns:a16="http://schemas.microsoft.com/office/drawing/2014/main" id="{2FCA2B4E-2535-BF0A-313B-5C4BF9A4359D}"/>
              </a:ext>
            </a:extLst>
          </p:cNvPr>
          <p:cNvSpPr/>
          <p:nvPr/>
        </p:nvSpPr>
        <p:spPr>
          <a:xfrm>
            <a:off x="8199956" y="5841624"/>
            <a:ext cx="3696667" cy="906119"/>
          </a:xfrm>
          <a:prstGeom prst="roundRect">
            <a:avLst/>
          </a:prstGeom>
          <a:solidFill>
            <a:srgbClr val="F5F7FA"/>
          </a:solidFill>
          <a:ln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AED1B3B-FDAF-E0DE-5E6A-8D8C253AC83F}"/>
              </a:ext>
            </a:extLst>
          </p:cNvPr>
          <p:cNvSpPr txBox="1"/>
          <p:nvPr/>
        </p:nvSpPr>
        <p:spPr>
          <a:xfrm>
            <a:off x="6082735" y="5940740"/>
            <a:ext cx="1866588" cy="70788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>
                <a:ln>
                  <a:noFill/>
                </a:ln>
                <a:solidFill>
                  <a:srgbClr val="B2965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3,3</a:t>
            </a: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rgbClr val="B2965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ru-RU" b="1" i="0" u="none" strike="noStrike" kern="1200" cap="none" spc="0" normalizeH="0" baseline="0" noProof="0" err="1">
                <a:ln>
                  <a:noFill/>
                </a:ln>
                <a:solidFill>
                  <a:srgbClr val="B2965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есе</a:t>
            </a:r>
            <a:endParaRPr kumimoji="0" lang="ru-RU" sz="4800" b="1" i="0" u="none" strike="noStrike" kern="1200" cap="none" spc="0" normalizeH="0" baseline="0" noProof="0">
              <a:ln>
                <a:noFill/>
              </a:ln>
              <a:solidFill>
                <a:srgbClr val="B2965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7A0E6DB-568E-1DC9-A6E1-AA7D7CEEB174}"/>
              </a:ext>
            </a:extLst>
          </p:cNvPr>
          <p:cNvSpPr txBox="1"/>
          <p:nvPr/>
        </p:nvSpPr>
        <p:spPr>
          <a:xfrm>
            <a:off x="10200235" y="5830962"/>
            <a:ext cx="1476729" cy="707886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 defTabSz="457200">
              <a:defRPr/>
            </a:pPr>
            <a:r>
              <a:rPr lang="ru-RU" sz="4000" b="1">
                <a:solidFill>
                  <a:srgbClr val="B29651"/>
                </a:solidFill>
                <a:latin typeface="Cambria"/>
                <a:ea typeface="Cambria"/>
              </a:rPr>
              <a:t>2 </a:t>
            </a:r>
            <a:r>
              <a:rPr lang="ru-RU" b="1" err="1">
                <a:solidFill>
                  <a:srgbClr val="B29651"/>
                </a:solidFill>
                <a:latin typeface="Cambria"/>
                <a:ea typeface="Cambria"/>
              </a:rPr>
              <a:t>есе</a:t>
            </a:r>
            <a:endParaRPr lang="ru-RU" sz="4800" b="1" i="0" u="none" strike="noStrike" kern="1200" cap="none" spc="0" normalizeH="0" baseline="0" noProof="0">
              <a:ln>
                <a:noFill/>
              </a:ln>
              <a:solidFill>
                <a:srgbClr val="B2965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1EC139E-40F9-5E8C-09DC-2CB26EC26F17}"/>
              </a:ext>
            </a:extLst>
          </p:cNvPr>
          <p:cNvSpPr txBox="1"/>
          <p:nvPr/>
        </p:nvSpPr>
        <p:spPr>
          <a:xfrm>
            <a:off x="1195887" y="6293331"/>
            <a:ext cx="815604" cy="15626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170"/>
              </a:lnSpc>
            </a:pPr>
            <a:r>
              <a:rPr lang="kk-KZ" sz="1400" b="1" i="0" u="none">
                <a:solidFill>
                  <a:srgbClr val="00205D"/>
                </a:solidFill>
                <a:latin typeface="Cambria"/>
                <a:ea typeface="Cambria"/>
              </a:rPr>
              <a:t>Мектеп</a:t>
            </a:r>
            <a:endParaRPr lang="en-US" sz="1400" b="0" i="0" u="none">
              <a:solidFill>
                <a:srgbClr val="00205D"/>
              </a:solidFill>
              <a:latin typeface="Cambria"/>
              <a:ea typeface="Cambria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A05DEF4-D46A-7DDF-D029-3F55CFDA5D75}"/>
              </a:ext>
            </a:extLst>
          </p:cNvPr>
          <p:cNvSpPr txBox="1"/>
          <p:nvPr/>
        </p:nvSpPr>
        <p:spPr>
          <a:xfrm>
            <a:off x="4901758" y="6174514"/>
            <a:ext cx="1267487" cy="310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170"/>
              </a:lnSpc>
            </a:pPr>
            <a:r>
              <a:rPr lang="kk-KZ" sz="1400" b="1" i="0" u="none">
                <a:solidFill>
                  <a:srgbClr val="00205D"/>
                </a:solidFill>
                <a:latin typeface="Cambria"/>
                <a:ea typeface="Cambria"/>
              </a:rPr>
              <a:t>Мектепке дейінгі</a:t>
            </a:r>
            <a:endParaRPr lang="en-US" sz="1400" b="0" i="0" u="none">
              <a:solidFill>
                <a:srgbClr val="00205D"/>
              </a:solidFill>
              <a:latin typeface="Cambria"/>
              <a:ea typeface="Cambria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EDD9F8C-F4B3-85A7-A8FB-9E2E315CB90A}"/>
              </a:ext>
            </a:extLst>
          </p:cNvPr>
          <p:cNvSpPr txBox="1"/>
          <p:nvPr/>
        </p:nvSpPr>
        <p:spPr>
          <a:xfrm>
            <a:off x="9164366" y="6216553"/>
            <a:ext cx="1223185" cy="15626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170"/>
              </a:lnSpc>
            </a:pPr>
            <a:r>
              <a:rPr lang="az-Cyrl-AZ" sz="1400" b="1" i="0" u="none">
                <a:solidFill>
                  <a:srgbClr val="00205D"/>
                </a:solidFill>
                <a:latin typeface="Cambria"/>
                <a:ea typeface="Cambria"/>
              </a:rPr>
              <a:t>Колледж</a:t>
            </a:r>
            <a:endParaRPr lang="az-Cyrl-AZ" sz="1400" b="0" i="0" u="none">
              <a:solidFill>
                <a:srgbClr val="00205D"/>
              </a:solidFill>
              <a:latin typeface="Cambria"/>
              <a:ea typeface="Cambria"/>
            </a:endParaRPr>
          </a:p>
        </p:txBody>
      </p:sp>
      <p:pic>
        <p:nvPicPr>
          <p:cNvPr id="57" name="Рисунок 56" descr="Школа контур">
            <a:extLst>
              <a:ext uri="{FF2B5EF4-FFF2-40B4-BE49-F238E27FC236}">
                <a16:creationId xmlns:a16="http://schemas.microsoft.com/office/drawing/2014/main" id="{B584CAC7-546D-E450-AF5A-D2BE900BAED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32362" y="6157473"/>
            <a:ext cx="360000" cy="360000"/>
          </a:xfrm>
          <a:prstGeom prst="rect">
            <a:avLst/>
          </a:prstGeom>
        </p:spPr>
      </p:pic>
      <p:pic>
        <p:nvPicPr>
          <p:cNvPr id="62" name="Рисунок 61" descr="Игровая площадка со сплошной заливкой">
            <a:extLst>
              <a:ext uri="{FF2B5EF4-FFF2-40B4-BE49-F238E27FC236}">
                <a16:creationId xmlns:a16="http://schemas.microsoft.com/office/drawing/2014/main" id="{299AFB41-53F4-A4B0-E9D0-8A2C1757702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487700" y="6149589"/>
            <a:ext cx="360000" cy="360000"/>
          </a:xfrm>
          <a:prstGeom prst="rect">
            <a:avLst/>
          </a:prstGeom>
        </p:spPr>
      </p:pic>
      <p:pic>
        <p:nvPicPr>
          <p:cNvPr id="64" name="Рисунок 63" descr="Диплом контур">
            <a:extLst>
              <a:ext uri="{FF2B5EF4-FFF2-40B4-BE49-F238E27FC236}">
                <a16:creationId xmlns:a16="http://schemas.microsoft.com/office/drawing/2014/main" id="{01E849FF-7549-2128-174F-35CA9EC4FCC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468404" y="6007798"/>
            <a:ext cx="644651" cy="600349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8F790DF0-96BE-CFEE-1722-C436B00AE406}"/>
              </a:ext>
            </a:extLst>
          </p:cNvPr>
          <p:cNvSpPr txBox="1"/>
          <p:nvPr/>
        </p:nvSpPr>
        <p:spPr>
          <a:xfrm>
            <a:off x="3028950" y="5477216"/>
            <a:ext cx="6134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1800" b="1">
                <a:solidFill>
                  <a:srgbClr val="1E2761"/>
                </a:solidFill>
                <a:latin typeface="Cambria"/>
                <a:ea typeface="Cambria"/>
              </a:rPr>
              <a:t>ПЕДАГОГТЕР ЕҢБЕКАҚЫСЫНЫҢ ӨСУІ</a:t>
            </a:r>
            <a:endParaRPr lang="en-US" sz="1800" b="1">
              <a:solidFill>
                <a:srgbClr val="1E2761"/>
              </a:solidFill>
              <a:latin typeface="Cambria"/>
              <a:ea typeface="Cambria"/>
            </a:endParaRPr>
          </a:p>
        </p:txBody>
      </p:sp>
      <p:sp>
        <p:nvSpPr>
          <p:cNvPr id="71" name="Rectangle 18">
            <a:extLst>
              <a:ext uri="{FF2B5EF4-FFF2-40B4-BE49-F238E27FC236}">
                <a16:creationId xmlns:a16="http://schemas.microsoft.com/office/drawing/2014/main" id="{3FF2BF5A-5B42-EF8A-4BFD-73327F51E669}"/>
              </a:ext>
            </a:extLst>
          </p:cNvPr>
          <p:cNvSpPr/>
          <p:nvPr/>
        </p:nvSpPr>
        <p:spPr>
          <a:xfrm>
            <a:off x="725887" y="665855"/>
            <a:ext cx="10881360" cy="16459"/>
          </a:xfrm>
          <a:prstGeom prst="rect">
            <a:avLst/>
          </a:prstGeom>
          <a:solidFill>
            <a:srgbClr val="1F2D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5352659-03A8-9D5D-5898-C07E8C145F5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232618" y="1645944"/>
            <a:ext cx="1510631" cy="269997"/>
          </a:xfrm>
          <a:prstGeom prst="rect">
            <a:avLst/>
          </a:prstGeom>
        </p:spPr>
      </p:pic>
      <p:sp>
        <p:nvSpPr>
          <p:cNvPr id="11" name="Rounded Rectangle 21">
            <a:extLst>
              <a:ext uri="{FF2B5EF4-FFF2-40B4-BE49-F238E27FC236}">
                <a16:creationId xmlns:a16="http://schemas.microsoft.com/office/drawing/2014/main" id="{7A0CBC78-E58B-35BF-45DA-692CABAA4E5E}"/>
              </a:ext>
            </a:extLst>
          </p:cNvPr>
          <p:cNvSpPr/>
          <p:nvPr/>
        </p:nvSpPr>
        <p:spPr>
          <a:xfrm>
            <a:off x="3160585" y="3158725"/>
            <a:ext cx="2570543" cy="918806"/>
          </a:xfrm>
          <a:prstGeom prst="roundRect">
            <a:avLst/>
          </a:prstGeom>
          <a:solidFill>
            <a:srgbClr val="F5F7FA"/>
          </a:solidFill>
          <a:ln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ounded Rectangle 25">
            <a:extLst>
              <a:ext uri="{FF2B5EF4-FFF2-40B4-BE49-F238E27FC236}">
                <a16:creationId xmlns:a16="http://schemas.microsoft.com/office/drawing/2014/main" id="{A7307D89-8F86-1ACF-0659-0CCAEF176EF6}"/>
              </a:ext>
            </a:extLst>
          </p:cNvPr>
          <p:cNvSpPr/>
          <p:nvPr/>
        </p:nvSpPr>
        <p:spPr>
          <a:xfrm>
            <a:off x="5860012" y="3155497"/>
            <a:ext cx="2702300" cy="924036"/>
          </a:xfrm>
          <a:prstGeom prst="roundRect">
            <a:avLst/>
          </a:prstGeom>
          <a:solidFill>
            <a:srgbClr val="F5F7FA"/>
          </a:solidFill>
          <a:ln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ounded Rectangle 29">
            <a:extLst>
              <a:ext uri="{FF2B5EF4-FFF2-40B4-BE49-F238E27FC236}">
                <a16:creationId xmlns:a16="http://schemas.microsoft.com/office/drawing/2014/main" id="{BCBDA2BF-C2A9-30C6-6CD3-5921A778C796}"/>
              </a:ext>
            </a:extLst>
          </p:cNvPr>
          <p:cNvSpPr/>
          <p:nvPr/>
        </p:nvSpPr>
        <p:spPr>
          <a:xfrm>
            <a:off x="8710928" y="3127924"/>
            <a:ext cx="3229998" cy="952338"/>
          </a:xfrm>
          <a:prstGeom prst="roundRect">
            <a:avLst/>
          </a:prstGeom>
          <a:solidFill>
            <a:srgbClr val="F5F7FA"/>
          </a:solidFill>
          <a:ln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160B2A-F4FD-12AC-15F1-A7F177A7D22A}"/>
              </a:ext>
            </a:extLst>
          </p:cNvPr>
          <p:cNvSpPr txBox="1"/>
          <p:nvPr/>
        </p:nvSpPr>
        <p:spPr>
          <a:xfrm>
            <a:off x="8342039" y="4427603"/>
            <a:ext cx="1265134" cy="70788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>
                <a:ln>
                  <a:noFill/>
                </a:ln>
                <a:solidFill>
                  <a:srgbClr val="B2965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58</a:t>
            </a:r>
            <a:r>
              <a:rPr lang="ru-RU" sz="2000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A7A1223-CA36-17A7-C4A9-C1871E1C2959}"/>
              </a:ext>
            </a:extLst>
          </p:cNvPr>
          <p:cNvSpPr txBox="1"/>
          <p:nvPr/>
        </p:nvSpPr>
        <p:spPr>
          <a:xfrm>
            <a:off x="9544562" y="4392619"/>
            <a:ext cx="2301145" cy="738664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саясаткерлер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мен </a:t>
            </a:r>
            <a:r>
              <a:rPr kumimoji="0" lang="ru-RU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басшылар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lang="ru-RU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тарапынан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lang="ru-RU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мойындауды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lang="ru-RU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атап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lang="ru-RU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өтеді</a:t>
            </a:r>
            <a:endParaRPr lang="ru-RU" sz="1400" b="1" i="0" u="none" strike="noStrike" kern="1200" cap="none" spc="0" normalizeH="0" baseline="0" noProof="0">
              <a:ln>
                <a:noFill/>
              </a:ln>
              <a:solidFill>
                <a:srgbClr val="0A2F63"/>
              </a:solidFill>
              <a:effectLst/>
              <a:uLnTx/>
              <a:uFillTx/>
              <a:latin typeface="Cambria"/>
              <a:ea typeface="Cambri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5547316-AB8A-6F00-0CCE-D056109D43BD}"/>
              </a:ext>
            </a:extLst>
          </p:cNvPr>
          <p:cNvSpPr txBox="1"/>
          <p:nvPr/>
        </p:nvSpPr>
        <p:spPr>
          <a:xfrm>
            <a:off x="6884725" y="3466041"/>
            <a:ext cx="1677587" cy="310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ru-RU"/>
            </a:defPPr>
            <a:lvl1pPr algn="ctr">
              <a:lnSpc>
                <a:spcPts val="1170"/>
              </a:lnSpc>
              <a:defRPr sz="1200" b="1" i="0" u="none">
                <a:solidFill>
                  <a:srgbClr val="00205D"/>
                </a:solidFill>
                <a:latin typeface="Cambria"/>
                <a:ea typeface="Cambria"/>
              </a:defRPr>
            </a:lvl1pPr>
          </a:lstStyle>
          <a:p>
            <a:r>
              <a:rPr lang="ru-RU" sz="1400" err="1"/>
              <a:t>мамандықты</a:t>
            </a:r>
            <a:r>
              <a:rPr lang="ru-RU" sz="1400"/>
              <a:t> </a:t>
            </a:r>
            <a:r>
              <a:rPr lang="ru-RU" sz="1400" err="1"/>
              <a:t>қайта</a:t>
            </a:r>
            <a:r>
              <a:rPr lang="ru-RU" sz="1400"/>
              <a:t> </a:t>
            </a:r>
            <a:r>
              <a:rPr lang="ru-RU" sz="1400" err="1"/>
              <a:t>таңдар</a:t>
            </a:r>
            <a:r>
              <a:rPr lang="ru-RU" sz="1400"/>
              <a:t> </a:t>
            </a:r>
            <a:r>
              <a:rPr lang="ru-RU" sz="1400" err="1"/>
              <a:t>еді</a:t>
            </a:r>
            <a:endParaRPr lang="ru-RU" sz="14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A18A06B-5C8B-0025-2A64-8F29FDCF5BAF}"/>
              </a:ext>
            </a:extLst>
          </p:cNvPr>
          <p:cNvSpPr txBox="1"/>
          <p:nvPr/>
        </p:nvSpPr>
        <p:spPr>
          <a:xfrm>
            <a:off x="6060075" y="3347582"/>
            <a:ext cx="951074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kk-KZ" sz="3600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80</a:t>
            </a:r>
            <a:r>
              <a:rPr lang="kk-KZ" sz="2000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%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A6DCE76-8B04-502C-AF63-7601D9483A72}"/>
              </a:ext>
            </a:extLst>
          </p:cNvPr>
          <p:cNvSpPr txBox="1"/>
          <p:nvPr/>
        </p:nvSpPr>
        <p:spPr>
          <a:xfrm>
            <a:off x="8801630" y="3280262"/>
            <a:ext cx="1259149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>
                <a:ln>
                  <a:noFill/>
                </a:ln>
                <a:solidFill>
                  <a:srgbClr val="B2965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82</a:t>
            </a: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rgbClr val="B2965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%</a:t>
            </a:r>
            <a:endParaRPr kumimoji="0" lang="ru-RU" sz="4400" b="1" i="0" u="none" strike="noStrike" kern="1200" cap="none" spc="0" normalizeH="0" baseline="0" noProof="0">
              <a:ln>
                <a:noFill/>
              </a:ln>
              <a:solidFill>
                <a:srgbClr val="B2965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2EC7D4E-D5DF-0827-B37B-DF1BC1B32AD9}"/>
              </a:ext>
            </a:extLst>
          </p:cNvPr>
          <p:cNvSpPr txBox="1"/>
          <p:nvPr/>
        </p:nvSpPr>
        <p:spPr>
          <a:xfrm>
            <a:off x="9886378" y="3221878"/>
            <a:ext cx="1998674" cy="738664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педагогтердің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lang="ru-RU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еңбегі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lang="ru-RU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қоғамда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lang="ru-RU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бағаланады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lang="ru-RU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деп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lang="ru-RU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санайды</a:t>
            </a:r>
            <a:endParaRPr lang="ru-RU" sz="1400" b="1" i="0" u="none" strike="noStrike" kern="1200" cap="none" spc="0" normalizeH="0" baseline="0" noProof="0">
              <a:ln>
                <a:noFill/>
              </a:ln>
              <a:solidFill>
                <a:srgbClr val="0A2F63"/>
              </a:solidFill>
              <a:effectLst/>
              <a:uLnTx/>
              <a:uFillTx/>
              <a:latin typeface="Cambria"/>
              <a:ea typeface="Cambria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79560FB-2CE3-9E7C-9D13-5CB6AE3E9E82}"/>
              </a:ext>
            </a:extLst>
          </p:cNvPr>
          <p:cNvSpPr txBox="1"/>
          <p:nvPr/>
        </p:nvSpPr>
        <p:spPr>
          <a:xfrm>
            <a:off x="4756035" y="4493680"/>
            <a:ext cx="951074" cy="6155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4000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71</a:t>
            </a:r>
            <a:r>
              <a:rPr lang="ru-RU" sz="2000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%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AF66B7-5EE6-40BC-D5F2-E8863F574499}"/>
              </a:ext>
            </a:extLst>
          </p:cNvPr>
          <p:cNvSpPr txBox="1"/>
          <p:nvPr/>
        </p:nvSpPr>
        <p:spPr>
          <a:xfrm>
            <a:off x="5935753" y="4586014"/>
            <a:ext cx="1692468" cy="310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ru-RU"/>
            </a:defPPr>
            <a:lvl1pPr algn="ctr">
              <a:lnSpc>
                <a:spcPts val="1170"/>
              </a:lnSpc>
              <a:defRPr sz="1200" b="1" i="0" u="none">
                <a:solidFill>
                  <a:srgbClr val="00205D"/>
                </a:solidFill>
                <a:latin typeface="Cambria"/>
                <a:ea typeface="Cambria"/>
              </a:defRPr>
            </a:lvl1pPr>
          </a:lstStyle>
          <a:p>
            <a:r>
              <a:rPr lang="az-Cyrl-AZ" sz="1400"/>
              <a:t>еңбекақыға қанақаттаныды</a:t>
            </a:r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A0D72782-C287-1295-E955-BC0CC477454E}"/>
              </a:ext>
            </a:extLst>
          </p:cNvPr>
          <p:cNvGrpSpPr/>
          <p:nvPr/>
        </p:nvGrpSpPr>
        <p:grpSpPr>
          <a:xfrm>
            <a:off x="302346" y="4384332"/>
            <a:ext cx="3696668" cy="784277"/>
            <a:chOff x="8257484" y="4509348"/>
            <a:chExt cx="3682251" cy="784277"/>
          </a:xfrm>
        </p:grpSpPr>
        <p:sp>
          <p:nvSpPr>
            <p:cNvPr id="44" name="Rounded Rectangle 19">
              <a:extLst>
                <a:ext uri="{FF2B5EF4-FFF2-40B4-BE49-F238E27FC236}">
                  <a16:creationId xmlns:a16="http://schemas.microsoft.com/office/drawing/2014/main" id="{2381B773-4215-9741-8AEA-09DB92B2970F}"/>
                </a:ext>
              </a:extLst>
            </p:cNvPr>
            <p:cNvSpPr/>
            <p:nvPr/>
          </p:nvSpPr>
          <p:spPr>
            <a:xfrm>
              <a:off x="8257484" y="4509348"/>
              <a:ext cx="3572019" cy="784277"/>
            </a:xfrm>
            <a:prstGeom prst="roundRect">
              <a:avLst/>
            </a:prstGeom>
            <a:solidFill>
              <a:srgbClr val="1E2761"/>
            </a:solidFill>
            <a:ln w="1016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rgbClr val="55B9EA"/>
                </a:solidFill>
              </a:endParaRPr>
            </a:p>
          </p:txBody>
        </p:sp>
        <p:sp>
          <p:nvSpPr>
            <p:cNvPr id="45" name="Rounded Rectangle 19">
              <a:extLst>
                <a:ext uri="{FF2B5EF4-FFF2-40B4-BE49-F238E27FC236}">
                  <a16:creationId xmlns:a16="http://schemas.microsoft.com/office/drawing/2014/main" id="{D27F365D-1519-94BB-DE35-FF21150EC3CB}"/>
                </a:ext>
              </a:extLst>
            </p:cNvPr>
            <p:cNvSpPr/>
            <p:nvPr/>
          </p:nvSpPr>
          <p:spPr>
            <a:xfrm>
              <a:off x="8367716" y="4509348"/>
              <a:ext cx="3572019" cy="784277"/>
            </a:xfrm>
            <a:prstGeom prst="roundRect">
              <a:avLst/>
            </a:prstGeom>
            <a:solidFill>
              <a:schemeClr val="bg1"/>
            </a:solidFill>
            <a:ln w="1016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rgbClr val="55B9EA"/>
                </a:solidFill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1E49FFB6-521B-CF3C-CA3D-0722F1B4C171}"/>
              </a:ext>
            </a:extLst>
          </p:cNvPr>
          <p:cNvSpPr txBox="1"/>
          <p:nvPr/>
        </p:nvSpPr>
        <p:spPr>
          <a:xfrm>
            <a:off x="283790" y="4443699"/>
            <a:ext cx="1262239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>
                <a:ln>
                  <a:noFill/>
                </a:ln>
                <a:solidFill>
                  <a:srgbClr val="B2965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73</a:t>
            </a:r>
            <a:r>
              <a:rPr lang="ru-RU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%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4899FAF-599D-F5BF-0187-00FFC50D5E3C}"/>
              </a:ext>
            </a:extLst>
          </p:cNvPr>
          <p:cNvSpPr txBox="1"/>
          <p:nvPr/>
        </p:nvSpPr>
        <p:spPr>
          <a:xfrm>
            <a:off x="1268036" y="4370022"/>
            <a:ext cx="2827924" cy="738664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БАҚ-та педагог </a:t>
            </a:r>
            <a:r>
              <a:rPr kumimoji="0" lang="ru-RU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мамандығының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lang="ru-RU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оң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lang="ru-RU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имиджін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lang="ru-RU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атап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lang="ru-RU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өтеді</a:t>
            </a:r>
            <a:endParaRPr lang="ru-RU" sz="1400" b="1" i="0" u="none" strike="noStrike" kern="1200" cap="none" spc="0" normalizeH="0" baseline="0" noProof="0">
              <a:ln>
                <a:noFill/>
              </a:ln>
              <a:solidFill>
                <a:srgbClr val="0A2F63"/>
              </a:solidFill>
              <a:effectLst/>
              <a:uLnTx/>
              <a:uFillTx/>
              <a:latin typeface="Cambria"/>
              <a:ea typeface="Cambria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52712AE-8D21-1D61-3903-287836242BE4}"/>
              </a:ext>
            </a:extLst>
          </p:cNvPr>
          <p:cNvSpPr txBox="1"/>
          <p:nvPr/>
        </p:nvSpPr>
        <p:spPr>
          <a:xfrm>
            <a:off x="4265316" y="3453779"/>
            <a:ext cx="1446080" cy="3159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ru-RU"/>
            </a:defPPr>
            <a:lvl1pPr algn="ctr">
              <a:lnSpc>
                <a:spcPts val="1170"/>
              </a:lnSpc>
              <a:defRPr sz="1200" b="1" i="0" u="none">
                <a:solidFill>
                  <a:srgbClr val="00205D"/>
                </a:solidFill>
                <a:latin typeface="Cambria"/>
                <a:ea typeface="Cambria"/>
              </a:defRPr>
            </a:lvl1pPr>
          </a:lstStyle>
          <a:p>
            <a:r>
              <a:rPr lang="ru-RU" sz="1400" err="1"/>
              <a:t>өз</a:t>
            </a:r>
            <a:r>
              <a:rPr lang="ru-RU" sz="1400"/>
              <a:t> </a:t>
            </a:r>
            <a:r>
              <a:rPr lang="ru-RU" sz="1400" err="1"/>
              <a:t>жұмысына</a:t>
            </a:r>
            <a:r>
              <a:rPr lang="ru-RU" sz="1400"/>
              <a:t> </a:t>
            </a:r>
            <a:r>
              <a:rPr lang="ru-RU" sz="1400" err="1"/>
              <a:t>қанағаттанады</a:t>
            </a:r>
            <a:endParaRPr lang="ru-RU" sz="140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D3B9CDC-9A02-127D-6DE0-545DC711DBD2}"/>
              </a:ext>
            </a:extLst>
          </p:cNvPr>
          <p:cNvSpPr txBox="1"/>
          <p:nvPr/>
        </p:nvSpPr>
        <p:spPr>
          <a:xfrm>
            <a:off x="3355371" y="3303893"/>
            <a:ext cx="951074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kk-KZ" sz="3600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95</a:t>
            </a:r>
            <a:r>
              <a:rPr lang="kk-KZ" sz="2000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%</a:t>
            </a:r>
          </a:p>
        </p:txBody>
      </p:sp>
      <p:sp>
        <p:nvSpPr>
          <p:cNvPr id="7" name="Rounded Rectangle 21">
            <a:extLst>
              <a:ext uri="{FF2B5EF4-FFF2-40B4-BE49-F238E27FC236}">
                <a16:creationId xmlns:a16="http://schemas.microsoft.com/office/drawing/2014/main" id="{EC4855F2-1C93-32B2-0FC1-D74032FE6E12}"/>
              </a:ext>
            </a:extLst>
          </p:cNvPr>
          <p:cNvSpPr/>
          <p:nvPr/>
        </p:nvSpPr>
        <p:spPr>
          <a:xfrm>
            <a:off x="294748" y="3158725"/>
            <a:ext cx="2690253" cy="918806"/>
          </a:xfrm>
          <a:prstGeom prst="roundRect">
            <a:avLst/>
          </a:prstGeom>
          <a:solidFill>
            <a:srgbClr val="F5F7FA"/>
          </a:solidFill>
          <a:ln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14AB747-8CA5-835D-1F08-EC0FC2F2C3C1}"/>
              </a:ext>
            </a:extLst>
          </p:cNvPr>
          <p:cNvSpPr txBox="1"/>
          <p:nvPr/>
        </p:nvSpPr>
        <p:spPr>
          <a:xfrm>
            <a:off x="1868123" y="3432746"/>
            <a:ext cx="1143846" cy="4640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170"/>
              </a:lnSpc>
            </a:pPr>
            <a:r>
              <a:rPr lang="ru-RU" sz="1400" b="1" i="0" u="none" err="1">
                <a:solidFill>
                  <a:srgbClr val="00205D"/>
                </a:solidFill>
                <a:latin typeface="Cambria"/>
                <a:ea typeface="Cambria"/>
              </a:rPr>
              <a:t>апталық</a:t>
            </a:r>
            <a:r>
              <a:rPr lang="ru-RU" sz="1400" b="1" i="0" u="none">
                <a:solidFill>
                  <a:srgbClr val="00205D"/>
                </a:solidFill>
                <a:latin typeface="Cambria"/>
                <a:ea typeface="Cambria"/>
              </a:rPr>
              <a:t> </a:t>
            </a:r>
            <a:r>
              <a:rPr lang="ru-RU" sz="1400" b="1" i="0" u="none" err="1">
                <a:solidFill>
                  <a:srgbClr val="00205D"/>
                </a:solidFill>
                <a:latin typeface="Cambria"/>
                <a:ea typeface="Cambria"/>
              </a:rPr>
              <a:t>жүктеме</a:t>
            </a:r>
            <a:endParaRPr lang="en-US" sz="1400" b="1" i="0" u="none">
              <a:solidFill>
                <a:srgbClr val="00205D"/>
              </a:solidFill>
              <a:latin typeface="Cambria"/>
              <a:ea typeface="Cambria"/>
            </a:endParaRPr>
          </a:p>
          <a:p>
            <a:pPr algn="ctr">
              <a:lnSpc>
                <a:spcPts val="1170"/>
              </a:lnSpc>
            </a:pPr>
            <a:r>
              <a:rPr lang="kk-KZ" sz="1400" b="1" i="0" u="none">
                <a:solidFill>
                  <a:srgbClr val="00205D"/>
                </a:solidFill>
                <a:latin typeface="Cambria"/>
                <a:ea typeface="Cambria"/>
              </a:rPr>
              <a:t>төмендеді</a:t>
            </a:r>
            <a:endParaRPr lang="ru-RU" sz="1400" b="1" i="0" u="none">
              <a:solidFill>
                <a:srgbClr val="00205D"/>
              </a:solidFill>
              <a:latin typeface="Cambria"/>
              <a:ea typeface="Cambria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F85F58B-8434-3398-1D99-3E16B9A25705}"/>
              </a:ext>
            </a:extLst>
          </p:cNvPr>
          <p:cNvSpPr txBox="1"/>
          <p:nvPr/>
        </p:nvSpPr>
        <p:spPr>
          <a:xfrm>
            <a:off x="324963" y="3390346"/>
            <a:ext cx="1767026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3200" b="1" i="0" u="none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50</a:t>
            </a:r>
            <a:r>
              <a:rPr lang="kk-KZ" sz="3200" b="1" i="0" u="none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lang="ru-RU" sz="3200" b="1" i="0" u="none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36</a:t>
            </a:r>
            <a:r>
              <a:rPr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с.</a:t>
            </a:r>
            <a:endParaRPr b="1">
              <a:solidFill>
                <a:srgbClr val="B2965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4" name="Стрелка: штриховая вправо 53">
            <a:extLst>
              <a:ext uri="{FF2B5EF4-FFF2-40B4-BE49-F238E27FC236}">
                <a16:creationId xmlns:a16="http://schemas.microsoft.com/office/drawing/2014/main" id="{41764904-E81C-0616-78FE-A71EDAB63DC7}"/>
              </a:ext>
            </a:extLst>
          </p:cNvPr>
          <p:cNvSpPr/>
          <p:nvPr/>
        </p:nvSpPr>
        <p:spPr>
          <a:xfrm rot="10800000" flipH="1" flipV="1">
            <a:off x="974723" y="3551067"/>
            <a:ext cx="296108" cy="225947"/>
          </a:xfrm>
          <a:prstGeom prst="stripedRightArrow">
            <a:avLst>
              <a:gd name="adj1" fmla="val 44185"/>
              <a:gd name="adj2" fmla="val 59207"/>
            </a:avLst>
          </a:prstGeom>
          <a:solidFill>
            <a:srgbClr val="B29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B2965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987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CA20A-ED81-4305-AE5C-B6BEDC566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ounded Rectangle 20">
            <a:extLst>
              <a:ext uri="{FF2B5EF4-FFF2-40B4-BE49-F238E27FC236}">
                <a16:creationId xmlns:a16="http://schemas.microsoft.com/office/drawing/2014/main" id="{1A28A838-F977-D514-D46C-1A7C29184719}"/>
              </a:ext>
            </a:extLst>
          </p:cNvPr>
          <p:cNvSpPr/>
          <p:nvPr/>
        </p:nvSpPr>
        <p:spPr>
          <a:xfrm>
            <a:off x="5452290" y="3974806"/>
            <a:ext cx="3228955" cy="2775387"/>
          </a:xfrm>
          <a:prstGeom prst="roundRect">
            <a:avLst>
              <a:gd name="adj" fmla="val 5889"/>
            </a:avLst>
          </a:prstGeom>
          <a:solidFill>
            <a:srgbClr val="F6F8FC"/>
          </a:solidFill>
          <a:ln w="10160">
            <a:solidFill>
              <a:srgbClr val="BCC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2DBFA73B-174B-BBBE-35BF-19BDEEFAEB37}"/>
              </a:ext>
            </a:extLst>
          </p:cNvPr>
          <p:cNvGrpSpPr/>
          <p:nvPr/>
        </p:nvGrpSpPr>
        <p:grpSpPr>
          <a:xfrm>
            <a:off x="602887" y="83546"/>
            <a:ext cx="11323492" cy="487954"/>
            <a:chOff x="571500" y="83546"/>
            <a:chExt cx="10733968" cy="48795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DE9B8F3-FF80-06B2-8EF3-9E53DDBE81D0}"/>
                </a:ext>
              </a:extLst>
            </p:cNvPr>
            <p:cNvSpPr txBox="1"/>
            <p:nvPr/>
          </p:nvSpPr>
          <p:spPr>
            <a:xfrm>
              <a:off x="831702" y="83546"/>
              <a:ext cx="10473766" cy="384721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lvl="0" algn="ctr" defTabSz="457200">
                <a:defRPr/>
              </a:pPr>
              <a:r>
                <a:rPr lang="ru-RU" sz="2500" b="1" err="1">
                  <a:solidFill>
                    <a:srgbClr val="1F2D69"/>
                  </a:solidFill>
                  <a:latin typeface="Cambria"/>
                </a:rPr>
                <a:t>Ұлттық</a:t>
              </a:r>
              <a:r>
                <a:rPr lang="ru-RU" sz="2500" b="1">
                  <a:solidFill>
                    <a:srgbClr val="1F2D69"/>
                  </a:solidFill>
                  <a:latin typeface="Cambria"/>
                </a:rPr>
                <a:t> </a:t>
              </a:r>
              <a:r>
                <a:rPr lang="ru-RU" sz="2500" b="1" err="1">
                  <a:solidFill>
                    <a:srgbClr val="1F2D69"/>
                  </a:solidFill>
                  <a:latin typeface="Cambria"/>
                </a:rPr>
                <a:t>бағалау</a:t>
              </a:r>
              <a:r>
                <a:rPr lang="ru-RU" sz="2500" b="1">
                  <a:solidFill>
                    <a:srgbClr val="1F2D69"/>
                  </a:solidFill>
                  <a:latin typeface="Cambria"/>
                </a:rPr>
                <a:t> </a:t>
              </a:r>
              <a:r>
                <a:rPr lang="ru-RU" sz="2500" b="1" err="1">
                  <a:solidFill>
                    <a:srgbClr val="1F2D69"/>
                  </a:solidFill>
                  <a:latin typeface="Cambria"/>
                </a:rPr>
                <a:t>жүйесі</a:t>
              </a:r>
              <a:r>
                <a:rPr lang="ru-RU" sz="2500" b="1">
                  <a:solidFill>
                    <a:srgbClr val="1F2D69"/>
                  </a:solidFill>
                  <a:latin typeface="Cambria"/>
                </a:rPr>
                <a:t> </a:t>
              </a:r>
              <a:r>
                <a:rPr lang="ru-RU" sz="2500" b="1" err="1">
                  <a:solidFill>
                    <a:srgbClr val="1F2D69"/>
                  </a:solidFill>
                  <a:latin typeface="Cambria"/>
                </a:rPr>
                <a:t>және</a:t>
              </a:r>
              <a:r>
                <a:rPr lang="ru-RU" sz="2500" b="1">
                  <a:solidFill>
                    <a:srgbClr val="1F2D69"/>
                  </a:solidFill>
                  <a:latin typeface="Cambria"/>
                </a:rPr>
                <a:t> </a:t>
              </a:r>
              <a:r>
                <a:rPr lang="ru-RU" sz="2500" b="1" err="1">
                  <a:solidFill>
                    <a:srgbClr val="1F2D69"/>
                  </a:solidFill>
                  <a:latin typeface="Cambria"/>
                </a:rPr>
                <a:t>таланттарды</a:t>
              </a:r>
              <a:r>
                <a:rPr lang="ru-RU" sz="2500" b="1">
                  <a:solidFill>
                    <a:srgbClr val="1F2D69"/>
                  </a:solidFill>
                  <a:latin typeface="Cambria"/>
                </a:rPr>
                <a:t> </a:t>
              </a:r>
              <a:r>
                <a:rPr lang="ru-RU" sz="2500" b="1" err="1">
                  <a:solidFill>
                    <a:srgbClr val="1F2D69"/>
                  </a:solidFill>
                  <a:latin typeface="Cambria"/>
                </a:rPr>
                <a:t>мемлекеттік</a:t>
              </a:r>
              <a:r>
                <a:rPr lang="ru-RU" sz="2500" b="1">
                  <a:solidFill>
                    <a:srgbClr val="1F2D69"/>
                  </a:solidFill>
                  <a:latin typeface="Cambria"/>
                </a:rPr>
                <a:t> </a:t>
              </a:r>
              <a:r>
                <a:rPr lang="ru-RU" sz="2500" b="1" err="1">
                  <a:solidFill>
                    <a:srgbClr val="1F2D69"/>
                  </a:solidFill>
                  <a:latin typeface="Cambria"/>
                </a:rPr>
                <a:t>қолдау</a:t>
              </a:r>
              <a:endParaRPr lang="ru-RU" sz="2500" b="1">
                <a:solidFill>
                  <a:srgbClr val="1F2D69"/>
                </a:solidFill>
                <a:latin typeface="Cambria"/>
              </a:endParaRPr>
            </a:p>
          </p:txBody>
        </p:sp>
        <p:sp>
          <p:nvSpPr>
            <p:cNvPr id="4" name="Rectangle 10">
              <a:extLst>
                <a:ext uri="{FF2B5EF4-FFF2-40B4-BE49-F238E27FC236}">
                  <a16:creationId xmlns:a16="http://schemas.microsoft.com/office/drawing/2014/main" id="{26524084-3339-0F48-E1EE-1205DF926EC6}"/>
                </a:ext>
              </a:extLst>
            </p:cNvPr>
            <p:cNvSpPr/>
            <p:nvPr/>
          </p:nvSpPr>
          <p:spPr>
            <a:xfrm>
              <a:off x="571500" y="561975"/>
              <a:ext cx="2840831" cy="9525"/>
            </a:xfrm>
            <a:prstGeom prst="rect">
              <a:avLst/>
            </a:prstGeom>
            <a:solidFill>
              <a:srgbClr val="CBD5E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9" name="Rounded Rectangle 19">
            <a:extLst>
              <a:ext uri="{FF2B5EF4-FFF2-40B4-BE49-F238E27FC236}">
                <a16:creationId xmlns:a16="http://schemas.microsoft.com/office/drawing/2014/main" id="{FB0E7660-7A7B-7146-7F22-BE2E27E73331}"/>
              </a:ext>
            </a:extLst>
          </p:cNvPr>
          <p:cNvSpPr/>
          <p:nvPr/>
        </p:nvSpPr>
        <p:spPr>
          <a:xfrm>
            <a:off x="242475" y="897739"/>
            <a:ext cx="4940864" cy="2531262"/>
          </a:xfrm>
          <a:prstGeom prst="roundRect">
            <a:avLst>
              <a:gd name="adj" fmla="val 8133"/>
            </a:avLst>
          </a:prstGeom>
          <a:solidFill>
            <a:srgbClr val="1E2761"/>
          </a:solidFill>
          <a:ln w="10160">
            <a:solidFill>
              <a:srgbClr val="BCC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55B9EA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820539-DC44-B2D1-05F4-C8E050459BDC}"/>
              </a:ext>
            </a:extLst>
          </p:cNvPr>
          <p:cNvSpPr txBox="1"/>
          <p:nvPr/>
        </p:nvSpPr>
        <p:spPr>
          <a:xfrm>
            <a:off x="363515" y="1067648"/>
            <a:ext cx="4615660" cy="3891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462"/>
              </a:lnSpc>
            </a:pPr>
            <a:r>
              <a:rPr lang="az-Cyrl-AZ" b="1" i="0" u="none">
                <a:solidFill>
                  <a:srgbClr val="B29651"/>
                </a:solidFill>
                <a:latin typeface="Cambria"/>
                <a:ea typeface="Cambria"/>
              </a:rPr>
              <a:t>Білім алушылардың білім жетістіктеріне мониторингі (ББЖМ)</a:t>
            </a:r>
            <a:endParaRPr lang="az-Cyrl-AZ" b="0" i="0" u="none">
              <a:solidFill>
                <a:srgbClr val="B29651"/>
              </a:solidFill>
              <a:latin typeface="Cambria"/>
              <a:ea typeface="Cambri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A26412-8E67-E68A-2028-6D160BA318F0}"/>
              </a:ext>
            </a:extLst>
          </p:cNvPr>
          <p:cNvSpPr txBox="1"/>
          <p:nvPr/>
        </p:nvSpPr>
        <p:spPr>
          <a:xfrm>
            <a:off x="558340" y="1619476"/>
            <a:ext cx="4323378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az-Cyrl-AZ" sz="1400" b="1" i="0" u="none">
                <a:solidFill>
                  <a:schemeClr val="bg1"/>
                </a:solidFill>
                <a:latin typeface="Cambria"/>
                <a:ea typeface="Cambria"/>
              </a:rPr>
              <a:t>Бағалау функционалдық сауаттылықтың 3 бағыты бойынша жүргізіледі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9DEEFE-4C99-BB3F-E087-A4E3F7AF3AA5}"/>
              </a:ext>
            </a:extLst>
          </p:cNvPr>
          <p:cNvSpPr txBox="1"/>
          <p:nvPr/>
        </p:nvSpPr>
        <p:spPr>
          <a:xfrm>
            <a:off x="423302" y="2897831"/>
            <a:ext cx="4719848" cy="6463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az-Cyrl-AZ" sz="1400" b="1" i="0" u="none">
                <a:solidFill>
                  <a:schemeClr val="bg1"/>
                </a:solidFill>
                <a:latin typeface="Cambria"/>
                <a:ea typeface="Cambria"/>
                <a:cs typeface="+mn-lt"/>
              </a:rPr>
              <a:t>PISA, TIMSS </a:t>
            </a:r>
            <a:r>
              <a:rPr lang="az-Cyrl-AZ" sz="1400" b="1">
                <a:solidFill>
                  <a:schemeClr val="bg1"/>
                </a:solidFill>
                <a:latin typeface="Cambria"/>
                <a:ea typeface="Cambria"/>
                <a:cs typeface="+mn-lt"/>
              </a:rPr>
              <a:t>ЖӘНЕ </a:t>
            </a:r>
            <a:r>
              <a:rPr lang="az-Cyrl-AZ" sz="1400" b="1" i="0" u="none">
                <a:solidFill>
                  <a:schemeClr val="bg1"/>
                </a:solidFill>
                <a:latin typeface="Cambria"/>
                <a:ea typeface="Cambria"/>
                <a:cs typeface="+mn-lt"/>
              </a:rPr>
              <a:t>PIRLS </a:t>
            </a:r>
            <a:r>
              <a:rPr lang="az-Cyrl-AZ" sz="1400" b="1">
                <a:solidFill>
                  <a:schemeClr val="bg1"/>
                </a:solidFill>
                <a:latin typeface="Cambria"/>
                <a:ea typeface="Cambria"/>
                <a:cs typeface="+mn-lt"/>
              </a:rPr>
              <a:t>ЗЕРТТЕУЛЕРІНІҢ БАҒЫТТАРЫНА СӘЙКЕСТІК</a:t>
            </a:r>
            <a:endParaRPr lang="ru-RU">
              <a:solidFill>
                <a:schemeClr val="bg1"/>
              </a:solidFill>
              <a:latin typeface="Cambria"/>
              <a:ea typeface="Cambria"/>
            </a:endParaRPr>
          </a:p>
          <a:p>
            <a:pPr algn="ctr"/>
            <a:endParaRPr lang="az-Cyrl-AZ" sz="1400" b="1" i="0" u="none" dirty="0">
              <a:solidFill>
                <a:schemeClr val="bg1"/>
              </a:solidFill>
              <a:latin typeface="Cambria"/>
              <a:ea typeface="Cambria"/>
            </a:endParaRPr>
          </a:p>
        </p:txBody>
      </p: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BC40BBE3-62F8-5C64-9A85-D190A1E5B8BF}"/>
              </a:ext>
            </a:extLst>
          </p:cNvPr>
          <p:cNvGrpSpPr/>
          <p:nvPr/>
        </p:nvGrpSpPr>
        <p:grpSpPr>
          <a:xfrm>
            <a:off x="481175" y="2229322"/>
            <a:ext cx="2374969" cy="434500"/>
            <a:chOff x="481175" y="2229322"/>
            <a:chExt cx="2374969" cy="434500"/>
          </a:xfrm>
        </p:grpSpPr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ABB2F9D7-E469-1B9D-9843-BAFCA527AC03}"/>
                </a:ext>
              </a:extLst>
            </p:cNvPr>
            <p:cNvSpPr/>
            <p:nvPr/>
          </p:nvSpPr>
          <p:spPr>
            <a:xfrm>
              <a:off x="481175" y="2229322"/>
              <a:ext cx="434500" cy="434500"/>
            </a:xfrm>
            <a:prstGeom prst="ellipse">
              <a:avLst/>
            </a:prstGeom>
            <a:solidFill>
              <a:srgbClr val="F8FAF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345DC3A-6977-EA48-C0AE-2EF5E69FDD24}"/>
                </a:ext>
              </a:extLst>
            </p:cNvPr>
            <p:cNvSpPr txBox="1"/>
            <p:nvPr/>
          </p:nvSpPr>
          <p:spPr>
            <a:xfrm>
              <a:off x="1052794" y="2355756"/>
              <a:ext cx="1803350" cy="215444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r>
                <a:rPr lang="kk-KZ" sz="1400" b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Оқу</a:t>
              </a:r>
              <a:endParaRPr lang="az-Cyrl-AZ" sz="1400" b="1" i="0" u="none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73" name="Рисунок 72" descr="Книги контур">
              <a:extLst>
                <a:ext uri="{FF2B5EF4-FFF2-40B4-BE49-F238E27FC236}">
                  <a16:creationId xmlns:a16="http://schemas.microsoft.com/office/drawing/2014/main" id="{3CBEA892-B85B-904A-410D-2397BE995F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63949" y="2308300"/>
              <a:ext cx="263278" cy="276545"/>
            </a:xfrm>
            <a:prstGeom prst="rect">
              <a:avLst/>
            </a:prstGeom>
          </p:spPr>
        </p:pic>
      </p:grp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EFD46953-8DD6-F0DC-2484-E79E01DDA552}"/>
              </a:ext>
            </a:extLst>
          </p:cNvPr>
          <p:cNvGrpSpPr/>
          <p:nvPr/>
        </p:nvGrpSpPr>
        <p:grpSpPr>
          <a:xfrm>
            <a:off x="1698961" y="2237374"/>
            <a:ext cx="2374969" cy="434500"/>
            <a:chOff x="481175" y="2792776"/>
            <a:chExt cx="2374969" cy="434500"/>
          </a:xfrm>
        </p:grpSpPr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0B9A822C-EDCE-2BAA-12AC-25CFBA1406D0}"/>
                </a:ext>
              </a:extLst>
            </p:cNvPr>
            <p:cNvSpPr/>
            <p:nvPr/>
          </p:nvSpPr>
          <p:spPr>
            <a:xfrm>
              <a:off x="481175" y="2792776"/>
              <a:ext cx="434500" cy="434500"/>
            </a:xfrm>
            <a:prstGeom prst="ellipse">
              <a:avLst/>
            </a:prstGeom>
            <a:solidFill>
              <a:srgbClr val="F8FAF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63A4271-4C8E-177F-B1AB-B00E153F874B}"/>
                </a:ext>
              </a:extLst>
            </p:cNvPr>
            <p:cNvSpPr txBox="1"/>
            <p:nvPr/>
          </p:nvSpPr>
          <p:spPr>
            <a:xfrm>
              <a:off x="1052794" y="2919461"/>
              <a:ext cx="1803350" cy="184666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r>
                <a:rPr lang="az-Cyrl-AZ" sz="1200" b="1" i="0" u="none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Математика</a:t>
              </a:r>
            </a:p>
          </p:txBody>
        </p:sp>
        <p:pic>
          <p:nvPicPr>
            <p:cNvPr id="87" name="Рисунок 86" descr="Тригонометрия со сплошной заливкой">
              <a:extLst>
                <a:ext uri="{FF2B5EF4-FFF2-40B4-BE49-F238E27FC236}">
                  <a16:creationId xmlns:a16="http://schemas.microsoft.com/office/drawing/2014/main" id="{270F6F9E-DB8F-6F42-2E9C-202C6179E2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2627" y="2878576"/>
              <a:ext cx="262900" cy="262900"/>
            </a:xfrm>
            <a:prstGeom prst="rect">
              <a:avLst/>
            </a:prstGeom>
          </p:spPr>
        </p:pic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491EEECE-C519-687A-469B-C939FCFCB5EC}"/>
              </a:ext>
            </a:extLst>
          </p:cNvPr>
          <p:cNvGrpSpPr/>
          <p:nvPr/>
        </p:nvGrpSpPr>
        <p:grpSpPr>
          <a:xfrm>
            <a:off x="3225799" y="2228918"/>
            <a:ext cx="2362664" cy="434500"/>
            <a:chOff x="481175" y="3356230"/>
            <a:chExt cx="2362664" cy="434500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3F5CF1C-5344-9BF8-20E8-DCF697A00576}"/>
                </a:ext>
              </a:extLst>
            </p:cNvPr>
            <p:cNvSpPr txBox="1"/>
            <p:nvPr/>
          </p:nvSpPr>
          <p:spPr>
            <a:xfrm>
              <a:off x="1040489" y="3496935"/>
              <a:ext cx="1803350" cy="184666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r>
                <a:rPr lang="az-Cyrl-AZ" sz="1200" b="1" i="0" u="none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Жаратылыстану</a:t>
              </a:r>
            </a:p>
          </p:txBody>
        </p:sp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48340977-4837-67F8-76CA-5E119A859CC2}"/>
                </a:ext>
              </a:extLst>
            </p:cNvPr>
            <p:cNvSpPr/>
            <p:nvPr/>
          </p:nvSpPr>
          <p:spPr>
            <a:xfrm>
              <a:off x="481175" y="3356230"/>
              <a:ext cx="434500" cy="434500"/>
            </a:xfrm>
            <a:prstGeom prst="ellipse">
              <a:avLst/>
            </a:prstGeom>
            <a:solidFill>
              <a:srgbClr val="F8FAF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9" name="Рисунок 88" descr="Чашка Петри контур">
              <a:extLst>
                <a:ext uri="{FF2B5EF4-FFF2-40B4-BE49-F238E27FC236}">
                  <a16:creationId xmlns:a16="http://schemas.microsoft.com/office/drawing/2014/main" id="{28DEF674-6EAD-05DE-E3E2-53D66957C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57213" y="3424444"/>
              <a:ext cx="293729" cy="293729"/>
            </a:xfrm>
            <a:prstGeom prst="rect">
              <a:avLst/>
            </a:prstGeom>
          </p:spPr>
        </p:pic>
      </p:grpSp>
      <p:sp>
        <p:nvSpPr>
          <p:cNvPr id="71" name="Rounded Rectangle 20">
            <a:extLst>
              <a:ext uri="{FF2B5EF4-FFF2-40B4-BE49-F238E27FC236}">
                <a16:creationId xmlns:a16="http://schemas.microsoft.com/office/drawing/2014/main" id="{D4696FAA-011F-ECE0-C199-44DD8FB1387D}"/>
              </a:ext>
            </a:extLst>
          </p:cNvPr>
          <p:cNvSpPr/>
          <p:nvPr/>
        </p:nvSpPr>
        <p:spPr>
          <a:xfrm>
            <a:off x="236679" y="3553817"/>
            <a:ext cx="4970314" cy="3196376"/>
          </a:xfrm>
          <a:prstGeom prst="roundRect">
            <a:avLst>
              <a:gd name="adj" fmla="val 7633"/>
            </a:avLst>
          </a:prstGeom>
          <a:solidFill>
            <a:srgbClr val="F6F8FC"/>
          </a:solidFill>
          <a:ln w="10160">
            <a:solidFill>
              <a:srgbClr val="BCC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B8F7E51-186C-86ED-2359-0F49E5D0D384}"/>
              </a:ext>
            </a:extLst>
          </p:cNvPr>
          <p:cNvSpPr txBox="1"/>
          <p:nvPr/>
        </p:nvSpPr>
        <p:spPr>
          <a:xfrm>
            <a:off x="424084" y="3627251"/>
            <a:ext cx="4618851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az-Cyrl-AZ" sz="1600" b="1" i="0" u="none">
                <a:solidFill>
                  <a:srgbClr val="B29651"/>
                </a:solidFill>
                <a:latin typeface="Cambria"/>
                <a:ea typeface="Cambria"/>
              </a:rPr>
              <a:t>ББЖМ-ның халықаралық аккредиттеуі</a:t>
            </a:r>
            <a:br>
              <a:rPr lang="az-Cyrl-AZ" sz="1600" b="1">
                <a:solidFill>
                  <a:srgbClr val="B29651"/>
                </a:solidFill>
                <a:latin typeface="Cambria"/>
                <a:ea typeface="Cambria"/>
              </a:rPr>
            </a:br>
            <a:r>
              <a:rPr lang="en-US" sz="1200" i="0" u="none">
                <a:solidFill>
                  <a:srgbClr val="1E2761"/>
                </a:solidFill>
                <a:latin typeface="Cambria"/>
                <a:ea typeface="Cambria"/>
              </a:rPr>
              <a:t>RCEC (</a:t>
            </a:r>
            <a:r>
              <a:rPr lang="az-Cyrl-AZ" sz="1200" i="0" u="none">
                <a:solidFill>
                  <a:srgbClr val="1E2761"/>
                </a:solidFill>
                <a:latin typeface="Cambria"/>
                <a:ea typeface="Cambria"/>
              </a:rPr>
              <a:t>Нидерланды)</a:t>
            </a:r>
            <a:endParaRPr lang="az-Cyrl-AZ" sz="1600" i="0" u="none">
              <a:solidFill>
                <a:srgbClr val="1E2761"/>
              </a:solidFill>
              <a:latin typeface="Cambria"/>
              <a:ea typeface="Cambria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5B5C630-F9F9-E555-8CF1-068D766929F2}"/>
              </a:ext>
            </a:extLst>
          </p:cNvPr>
          <p:cNvSpPr txBox="1"/>
          <p:nvPr/>
        </p:nvSpPr>
        <p:spPr>
          <a:xfrm>
            <a:off x="1260765" y="4241268"/>
            <a:ext cx="3782170" cy="3847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462"/>
              </a:lnSpc>
            </a:pPr>
            <a:r>
              <a:rPr lang="az-Cyrl-AZ" sz="1400" b="1" i="0" u="none">
                <a:solidFill>
                  <a:srgbClr val="334155"/>
                </a:solidFill>
                <a:latin typeface="Cambria"/>
                <a:ea typeface="Cambria"/>
              </a:rPr>
              <a:t>2025 жыл</a:t>
            </a:r>
            <a:endParaRPr lang="en-US" b="1">
              <a:ea typeface="Calibri"/>
              <a:cs typeface="Calibri"/>
            </a:endParaRPr>
          </a:p>
          <a:p>
            <a:pPr algn="just">
              <a:lnSpc>
                <a:spcPts val="1462"/>
              </a:lnSpc>
            </a:pPr>
            <a:r>
              <a:rPr lang="az-Cyrl-AZ" sz="1400" b="1" i="0" u="none">
                <a:solidFill>
                  <a:srgbClr val="334155"/>
                </a:solidFill>
                <a:latin typeface="Cambria"/>
                <a:ea typeface="Cambria"/>
              </a:rPr>
              <a:t>халықаралық аккредиттеуден өтті</a:t>
            </a:r>
            <a:endParaRPr lang="az-Cyrl-AZ" b="1">
              <a:ea typeface="Calibri"/>
              <a:cs typeface="Calibri"/>
            </a:endParaRPr>
          </a:p>
        </p:txBody>
      </p:sp>
      <p:pic>
        <p:nvPicPr>
          <p:cNvPr id="94" name="Рисунок 93">
            <a:extLst>
              <a:ext uri="{FF2B5EF4-FFF2-40B4-BE49-F238E27FC236}">
                <a16:creationId xmlns:a16="http://schemas.microsoft.com/office/drawing/2014/main" id="{94C36D59-4C02-8DFC-EB63-D034409E37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18126" y="5467793"/>
            <a:ext cx="2113994" cy="1089263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27" descr="Изображение выглядит как круг, желтый, символ, Красочнос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BE4E7D6-92E4-9F12-44BE-11974C5BEC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79" y="4923040"/>
            <a:ext cx="473052" cy="391201"/>
          </a:xfrm>
          <a:prstGeom prst="rect">
            <a:avLst/>
          </a:prstGeom>
        </p:spPr>
      </p:pic>
      <p:pic>
        <p:nvPicPr>
          <p:cNvPr id="9" name="Рисунок 29" descr="Изображение выглядит как круг, символ, Красочность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385C609-3C79-0E49-1B80-E12CB0B5297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13" y="4240209"/>
            <a:ext cx="473052" cy="3912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C1AC8A7-598C-F8A1-BE07-1F26A50218B2}"/>
              </a:ext>
            </a:extLst>
          </p:cNvPr>
          <p:cNvSpPr txBox="1"/>
          <p:nvPr/>
        </p:nvSpPr>
        <p:spPr>
          <a:xfrm>
            <a:off x="1260765" y="4924099"/>
            <a:ext cx="3782170" cy="3847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462"/>
              </a:lnSpc>
            </a:pPr>
            <a:r>
              <a:rPr lang="az-Cyrl-AZ" sz="1400" b="1">
                <a:solidFill>
                  <a:srgbClr val="334155"/>
                </a:solidFill>
                <a:latin typeface="Cambria"/>
                <a:ea typeface="Cambria"/>
              </a:rPr>
              <a:t>2026</a:t>
            </a:r>
            <a:r>
              <a:rPr lang="az-Cyrl-AZ" sz="1400" b="1" i="0" u="none">
                <a:solidFill>
                  <a:srgbClr val="334155"/>
                </a:solidFill>
                <a:latin typeface="Cambria"/>
                <a:ea typeface="Cambria"/>
              </a:rPr>
              <a:t> жыл</a:t>
            </a:r>
            <a:endParaRPr lang="en-US" b="1">
              <a:ea typeface="Calibri"/>
              <a:cs typeface="Calibri"/>
            </a:endParaRPr>
          </a:p>
          <a:p>
            <a:pPr algn="just">
              <a:lnSpc>
                <a:spcPts val="1462"/>
              </a:lnSpc>
            </a:pPr>
            <a:r>
              <a:rPr lang="az-Cyrl-AZ" sz="1400" b="1">
                <a:solidFill>
                  <a:srgbClr val="334155"/>
                </a:solidFill>
                <a:latin typeface="Cambria"/>
                <a:ea typeface="Cambria"/>
              </a:rPr>
              <a:t>бақылау аудитінен сәтті өтті</a:t>
            </a:r>
            <a:endParaRPr lang="az-Cyrl-AZ" b="1">
              <a:ea typeface="Calibri"/>
              <a:cs typeface="Calibri"/>
            </a:endParaRPr>
          </a:p>
        </p:txBody>
      </p:sp>
      <p:sp>
        <p:nvSpPr>
          <p:cNvPr id="15" name="Rounded Rectangle 20">
            <a:extLst>
              <a:ext uri="{FF2B5EF4-FFF2-40B4-BE49-F238E27FC236}">
                <a16:creationId xmlns:a16="http://schemas.microsoft.com/office/drawing/2014/main" id="{09D32C48-FAB9-270D-B758-DE9B0EFFB08B}"/>
              </a:ext>
            </a:extLst>
          </p:cNvPr>
          <p:cNvSpPr/>
          <p:nvPr/>
        </p:nvSpPr>
        <p:spPr>
          <a:xfrm>
            <a:off x="8816855" y="3978876"/>
            <a:ext cx="3104161" cy="2879927"/>
          </a:xfrm>
          <a:prstGeom prst="roundRect">
            <a:avLst>
              <a:gd name="adj" fmla="val 8196"/>
            </a:avLst>
          </a:prstGeom>
          <a:solidFill>
            <a:srgbClr val="F6F8FC"/>
          </a:solidFill>
          <a:ln w="10160">
            <a:solidFill>
              <a:srgbClr val="BCC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9">
            <a:extLst>
              <a:ext uri="{FF2B5EF4-FFF2-40B4-BE49-F238E27FC236}">
                <a16:creationId xmlns:a16="http://schemas.microsoft.com/office/drawing/2014/main" id="{BCF30510-259C-A24A-EE98-46B208625CBB}"/>
              </a:ext>
            </a:extLst>
          </p:cNvPr>
          <p:cNvSpPr/>
          <p:nvPr/>
        </p:nvSpPr>
        <p:spPr>
          <a:xfrm>
            <a:off x="5457137" y="1240772"/>
            <a:ext cx="3229931" cy="1169188"/>
          </a:xfrm>
          <a:prstGeom prst="roundRect">
            <a:avLst>
              <a:gd name="adj" fmla="val 8133"/>
            </a:avLst>
          </a:prstGeom>
          <a:solidFill>
            <a:srgbClr val="1E2761"/>
          </a:solidFill>
          <a:ln w="10160">
            <a:solidFill>
              <a:srgbClr val="BCC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55B9EA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CB86EB-A4FF-4538-A86F-F688EF1E7670}"/>
              </a:ext>
            </a:extLst>
          </p:cNvPr>
          <p:cNvSpPr txBox="1"/>
          <p:nvPr/>
        </p:nvSpPr>
        <p:spPr>
          <a:xfrm>
            <a:off x="5701406" y="1449778"/>
            <a:ext cx="2971957" cy="254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14"/>
              </a:lnSpc>
            </a:pPr>
            <a:r>
              <a:rPr lang="az-Cyrl-AZ" sz="2800" b="1">
                <a:solidFill>
                  <a:srgbClr val="B29651"/>
                </a:solidFill>
                <a:latin typeface="Cambria"/>
                <a:ea typeface="Cambria"/>
              </a:rPr>
              <a:t>101,1 млн </a:t>
            </a:r>
            <a:r>
              <a:rPr lang="en-US" sz="2800" b="1">
                <a:solidFill>
                  <a:srgbClr val="B29651"/>
                </a:solidFill>
                <a:latin typeface="Cambria"/>
                <a:ea typeface="Cambria"/>
              </a:rPr>
              <a:t>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957588-B386-BFAD-AF05-870E05F09124}"/>
              </a:ext>
            </a:extLst>
          </p:cNvPr>
          <p:cNvSpPr txBox="1"/>
          <p:nvPr/>
        </p:nvSpPr>
        <p:spPr>
          <a:xfrm>
            <a:off x="5512822" y="1731721"/>
            <a:ext cx="3168426" cy="61792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ts val="1170"/>
              </a:lnSpc>
            </a:pPr>
            <a:r>
              <a:rPr lang="az-Cyrl-AZ" sz="1400" b="0" i="0" u="none">
                <a:solidFill>
                  <a:schemeClr val="bg1"/>
                </a:solidFill>
                <a:latin typeface="Cambria"/>
                <a:ea typeface="Cambria"/>
              </a:rPr>
              <a:t>Өткен жылдағы мемлекеттік төлемдер</a:t>
            </a:r>
          </a:p>
          <a:p>
            <a:pPr algn="ctr">
              <a:lnSpc>
                <a:spcPts val="1170"/>
              </a:lnSpc>
            </a:pPr>
            <a:r>
              <a:rPr lang="az-Cyrl-AZ" sz="1400" b="1" i="0" u="none">
                <a:solidFill>
                  <a:srgbClr val="B29651"/>
                </a:solidFill>
                <a:latin typeface="Cambria"/>
                <a:ea typeface="Cambria"/>
              </a:rPr>
              <a:t>94,3 млн ₸ мектеп оқушыларына </a:t>
            </a:r>
            <a:br>
              <a:rPr lang="az-Cyrl-AZ" sz="1400" b="1" i="0" u="none">
                <a:solidFill>
                  <a:srgbClr val="B29651"/>
                </a:solidFill>
                <a:latin typeface="Cambria"/>
                <a:ea typeface="Cambria"/>
              </a:rPr>
            </a:br>
            <a:r>
              <a:rPr lang="az-Cyrl-AZ" sz="1400" b="1" i="0" u="none">
                <a:solidFill>
                  <a:srgbClr val="B29651"/>
                </a:solidFill>
                <a:latin typeface="Cambria"/>
                <a:ea typeface="Cambria"/>
              </a:rPr>
              <a:t>+ 7,2 млн ₸ 24 педагогке</a:t>
            </a:r>
            <a:r>
              <a:rPr lang="az-Cyrl-AZ" sz="1400" b="0" i="0" u="none">
                <a:solidFill>
                  <a:schemeClr val="bg1"/>
                </a:solidFill>
                <a:latin typeface="Cambria"/>
                <a:ea typeface="Cambria"/>
              </a:rPr>
              <a:t>.</a:t>
            </a:r>
          </a:p>
        </p:txBody>
      </p:sp>
      <p:sp>
        <p:nvSpPr>
          <p:cNvPr id="22" name="Rounded Rectangle 20">
            <a:extLst>
              <a:ext uri="{FF2B5EF4-FFF2-40B4-BE49-F238E27FC236}">
                <a16:creationId xmlns:a16="http://schemas.microsoft.com/office/drawing/2014/main" id="{32D645CE-D170-9E6E-DA17-2555CB7597FF}"/>
              </a:ext>
            </a:extLst>
          </p:cNvPr>
          <p:cNvSpPr/>
          <p:nvPr/>
        </p:nvSpPr>
        <p:spPr>
          <a:xfrm>
            <a:off x="5452291" y="2540956"/>
            <a:ext cx="6472864" cy="806665"/>
          </a:xfrm>
          <a:prstGeom prst="roundRect">
            <a:avLst>
              <a:gd name="adj" fmla="val 12511"/>
            </a:avLst>
          </a:prstGeom>
          <a:solidFill>
            <a:srgbClr val="F6F8FC"/>
          </a:solidFill>
          <a:ln w="10160">
            <a:solidFill>
              <a:srgbClr val="BCC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3E79497-C19C-FFC0-04A8-27A8C359B530}"/>
              </a:ext>
            </a:extLst>
          </p:cNvPr>
          <p:cNvSpPr txBox="1"/>
          <p:nvPr/>
        </p:nvSpPr>
        <p:spPr>
          <a:xfrm>
            <a:off x="8864853" y="4774535"/>
            <a:ext cx="2952481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az-Cyrl-AZ" sz="1200" b="1" i="0" u="none">
                <a:solidFill>
                  <a:srgbClr val="1E2761"/>
                </a:solidFill>
                <a:latin typeface="Cambria"/>
                <a:ea typeface="Cambria"/>
              </a:rPr>
              <a:t>Мемлекет басшысының ашылу салтанатына жеке қатысуы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F8A16F9-21A8-19A3-A442-147350A72727}"/>
              </a:ext>
            </a:extLst>
          </p:cNvPr>
          <p:cNvSpPr txBox="1"/>
          <p:nvPr/>
        </p:nvSpPr>
        <p:spPr>
          <a:xfrm>
            <a:off x="8781412" y="4206117"/>
            <a:ext cx="3118312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kk-KZ" sz="1600" b="1" i="0" u="none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ЖИ бойынша ІІІ олимпиада</a:t>
            </a:r>
            <a:br>
              <a:rPr lang="kk-KZ" sz="1600" b="1" i="0" u="none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az-Cyrl-AZ" sz="1200" i="0" u="none">
                <a:solidFill>
                  <a:srgbClr val="1F2D6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1200" i="0" u="none">
                <a:solidFill>
                  <a:srgbClr val="1F2D6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IOAI 2026, </a:t>
            </a:r>
            <a:r>
              <a:rPr lang="az-Cyrl-AZ" sz="1200" i="0" u="none">
                <a:solidFill>
                  <a:srgbClr val="1F2D6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Астана)</a:t>
            </a:r>
            <a:endParaRPr lang="az-Cyrl-AZ" i="0" u="none">
              <a:solidFill>
                <a:srgbClr val="1F2D6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F275D94-348E-9481-4B18-77C3332D3796}"/>
              </a:ext>
            </a:extLst>
          </p:cNvPr>
          <p:cNvSpPr txBox="1"/>
          <p:nvPr/>
        </p:nvSpPr>
        <p:spPr>
          <a:xfrm>
            <a:off x="8917682" y="5367111"/>
            <a:ext cx="2910803" cy="422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50"/>
              </a:lnSpc>
            </a:pPr>
            <a:r>
              <a:rPr lang="az-Cyrl-AZ" sz="1400" b="1" i="0" u="none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</a:t>
            </a:r>
            <a:r>
              <a:rPr lang="az-Cyrl-AZ" sz="1400" b="1" i="0" u="none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медальдің </a:t>
            </a:r>
            <a:r>
              <a:rPr lang="az-Cyrl-AZ" sz="1400" b="1" i="0" u="none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</a:t>
            </a:r>
            <a:r>
              <a:rPr lang="az-Cyrl-AZ" sz="1400" b="1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-і</a:t>
            </a:r>
          </a:p>
          <a:p>
            <a:pPr algn="ctr">
              <a:lnSpc>
                <a:spcPts val="1650"/>
              </a:lnSpc>
            </a:pPr>
            <a:r>
              <a:rPr lang="az-Cyrl-AZ" sz="1400" i="0" u="none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(100%)</a:t>
            </a: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5EC2EE4B-CAE3-70CD-84A9-C69C11F9CC8A}"/>
              </a:ext>
            </a:extLst>
          </p:cNvPr>
          <p:cNvGrpSpPr/>
          <p:nvPr/>
        </p:nvGrpSpPr>
        <p:grpSpPr>
          <a:xfrm>
            <a:off x="8981535" y="6078596"/>
            <a:ext cx="2846950" cy="301568"/>
            <a:chOff x="383819" y="3477341"/>
            <a:chExt cx="3187387" cy="301568"/>
          </a:xfrm>
        </p:grpSpPr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6BD8B297-4B55-5B70-548C-374FF4A65C19}"/>
                </a:ext>
              </a:extLst>
            </p:cNvPr>
            <p:cNvGrpSpPr/>
            <p:nvPr/>
          </p:nvGrpSpPr>
          <p:grpSpPr>
            <a:xfrm>
              <a:off x="383819" y="3477341"/>
              <a:ext cx="219076" cy="301563"/>
              <a:chOff x="4081462" y="2886805"/>
              <a:chExt cx="543877" cy="748665"/>
            </a:xfrm>
          </p:grpSpPr>
          <p:sp>
            <p:nvSpPr>
              <p:cNvPr id="50" name="Полилиния: фигура 49">
                <a:extLst>
                  <a:ext uri="{FF2B5EF4-FFF2-40B4-BE49-F238E27FC236}">
                    <a16:creationId xmlns:a16="http://schemas.microsoft.com/office/drawing/2014/main" id="{73235CA5-6978-6EC8-3F75-69766A5D6EA1}"/>
                  </a:ext>
                </a:extLst>
              </p:cNvPr>
              <p:cNvSpPr/>
              <p:nvPr/>
            </p:nvSpPr>
            <p:spPr>
              <a:xfrm>
                <a:off x="4240530" y="3312573"/>
                <a:ext cx="224789" cy="225742"/>
              </a:xfrm>
              <a:custGeom>
                <a:avLst/>
                <a:gdLst>
                  <a:gd name="csX0" fmla="*/ 112395 w 224789"/>
                  <a:gd name="csY0" fmla="*/ 0 h 225742"/>
                  <a:gd name="csX1" fmla="*/ 0 w 224789"/>
                  <a:gd name="csY1" fmla="*/ 112395 h 225742"/>
                  <a:gd name="csX2" fmla="*/ 112395 w 224789"/>
                  <a:gd name="csY2" fmla="*/ 225742 h 225742"/>
                  <a:gd name="csX3" fmla="*/ 224790 w 224789"/>
                  <a:gd name="csY3" fmla="*/ 113348 h 225742"/>
                  <a:gd name="csX4" fmla="*/ 112395 w 224789"/>
                  <a:gd name="csY4" fmla="*/ 0 h 2257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24789" h="225742">
                    <a:moveTo>
                      <a:pt x="112395" y="0"/>
                    </a:moveTo>
                    <a:cubicBezTo>
                      <a:pt x="50482" y="0"/>
                      <a:pt x="0" y="50482"/>
                      <a:pt x="0" y="112395"/>
                    </a:cubicBezTo>
                    <a:cubicBezTo>
                      <a:pt x="0" y="174307"/>
                      <a:pt x="50482" y="225742"/>
                      <a:pt x="112395" y="225742"/>
                    </a:cubicBezTo>
                    <a:cubicBezTo>
                      <a:pt x="174308" y="225742"/>
                      <a:pt x="224790" y="175260"/>
                      <a:pt x="224790" y="113348"/>
                    </a:cubicBezTo>
                    <a:cubicBezTo>
                      <a:pt x="224790" y="51435"/>
                      <a:pt x="174308" y="0"/>
                      <a:pt x="112395" y="0"/>
                    </a:cubicBezTo>
                  </a:path>
                </a:pathLst>
              </a:custGeom>
              <a:solidFill>
                <a:srgbClr val="FFC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" name="Полилиния: фигура 50">
                <a:extLst>
                  <a:ext uri="{FF2B5EF4-FFF2-40B4-BE49-F238E27FC236}">
                    <a16:creationId xmlns:a16="http://schemas.microsoft.com/office/drawing/2014/main" id="{B71E55F6-5A16-C26C-67B5-E3CC5CC47A20}"/>
                  </a:ext>
                </a:extLst>
              </p:cNvPr>
              <p:cNvSpPr/>
              <p:nvPr/>
            </p:nvSpPr>
            <p:spPr>
              <a:xfrm>
                <a:off x="4143375" y="3216370"/>
                <a:ext cx="419100" cy="419100"/>
              </a:xfrm>
              <a:custGeom>
                <a:avLst/>
                <a:gdLst>
                  <a:gd name="csX0" fmla="*/ 209550 w 419100"/>
                  <a:gd name="csY0" fmla="*/ 0 h 419100"/>
                  <a:gd name="csX1" fmla="*/ 0 w 419100"/>
                  <a:gd name="csY1" fmla="*/ 209550 h 419100"/>
                  <a:gd name="csX2" fmla="*/ 209550 w 419100"/>
                  <a:gd name="csY2" fmla="*/ 419100 h 419100"/>
                  <a:gd name="csX3" fmla="*/ 419100 w 419100"/>
                  <a:gd name="csY3" fmla="*/ 209550 h 419100"/>
                  <a:gd name="csX4" fmla="*/ 209550 w 419100"/>
                  <a:gd name="csY4" fmla="*/ 0 h 419100"/>
                  <a:gd name="csX5" fmla="*/ 209550 w 419100"/>
                  <a:gd name="csY5" fmla="*/ 361950 h 419100"/>
                  <a:gd name="csX6" fmla="*/ 57150 w 419100"/>
                  <a:gd name="csY6" fmla="*/ 209550 h 419100"/>
                  <a:gd name="csX7" fmla="*/ 209550 w 419100"/>
                  <a:gd name="csY7" fmla="*/ 57150 h 419100"/>
                  <a:gd name="csX8" fmla="*/ 361950 w 419100"/>
                  <a:gd name="csY8" fmla="*/ 209550 h 419100"/>
                  <a:gd name="csX9" fmla="*/ 209550 w 419100"/>
                  <a:gd name="csY9" fmla="*/ 361950 h 4191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4298" y="0"/>
                      <a:pt x="0" y="94298"/>
                      <a:pt x="0" y="209550"/>
                    </a:cubicBezTo>
                    <a:cubicBezTo>
                      <a:pt x="0" y="324803"/>
                      <a:pt x="94298" y="419100"/>
                      <a:pt x="209550" y="419100"/>
                    </a:cubicBezTo>
                    <a:cubicBezTo>
                      <a:pt x="324803" y="419100"/>
                      <a:pt x="419100" y="324803"/>
                      <a:pt x="419100" y="209550"/>
                    </a:cubicBezTo>
                    <a:cubicBezTo>
                      <a:pt x="419100" y="94298"/>
                      <a:pt x="324803" y="0"/>
                      <a:pt x="209550" y="0"/>
                    </a:cubicBezTo>
                    <a:moveTo>
                      <a:pt x="209550" y="361950"/>
                    </a:moveTo>
                    <a:cubicBezTo>
                      <a:pt x="125730" y="361950"/>
                      <a:pt x="57150" y="293370"/>
                      <a:pt x="57150" y="209550"/>
                    </a:cubicBezTo>
                    <a:cubicBezTo>
                      <a:pt x="57150" y="125730"/>
                      <a:pt x="125730" y="57150"/>
                      <a:pt x="209550" y="57150"/>
                    </a:cubicBezTo>
                    <a:cubicBezTo>
                      <a:pt x="293370" y="57150"/>
                      <a:pt x="361950" y="125730"/>
                      <a:pt x="361950" y="209550"/>
                    </a:cubicBezTo>
                    <a:cubicBezTo>
                      <a:pt x="361950" y="293370"/>
                      <a:pt x="293370" y="361950"/>
                      <a:pt x="209550" y="361950"/>
                    </a:cubicBezTo>
                  </a:path>
                </a:pathLst>
              </a:custGeom>
              <a:solidFill>
                <a:srgbClr val="FFC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" name="Полилиния: фигура 52">
                <a:extLst>
                  <a:ext uri="{FF2B5EF4-FFF2-40B4-BE49-F238E27FC236}">
                    <a16:creationId xmlns:a16="http://schemas.microsoft.com/office/drawing/2014/main" id="{1113CEDA-23BD-7C8B-F289-19369E450F4A}"/>
                  </a:ext>
                </a:extLst>
              </p:cNvPr>
              <p:cNvSpPr/>
              <p:nvPr/>
            </p:nvSpPr>
            <p:spPr>
              <a:xfrm>
                <a:off x="4404360" y="2886805"/>
                <a:ext cx="220979" cy="344805"/>
              </a:xfrm>
              <a:custGeom>
                <a:avLst/>
                <a:gdLst>
                  <a:gd name="csX0" fmla="*/ 0 w 220979"/>
                  <a:gd name="csY0" fmla="*/ 296228 h 344805"/>
                  <a:gd name="csX1" fmla="*/ 103823 w 220979"/>
                  <a:gd name="csY1" fmla="*/ 344805 h 344805"/>
                  <a:gd name="csX2" fmla="*/ 220980 w 220979"/>
                  <a:gd name="csY2" fmla="*/ 80010 h 344805"/>
                  <a:gd name="csX3" fmla="*/ 167640 w 220979"/>
                  <a:gd name="csY3" fmla="*/ 0 h 344805"/>
                  <a:gd name="csX4" fmla="*/ 133350 w 220979"/>
                  <a:gd name="csY4" fmla="*/ 0 h 344805"/>
                  <a:gd name="csX5" fmla="*/ 59055 w 220979"/>
                  <a:gd name="csY5" fmla="*/ 162878 h 344805"/>
                  <a:gd name="csX6" fmla="*/ 0 w 220979"/>
                  <a:gd name="csY6" fmla="*/ 296228 h 3448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220979" h="344805">
                    <a:moveTo>
                      <a:pt x="0" y="296228"/>
                    </a:moveTo>
                    <a:cubicBezTo>
                      <a:pt x="38100" y="304800"/>
                      <a:pt x="73342" y="320993"/>
                      <a:pt x="103823" y="344805"/>
                    </a:cubicBezTo>
                    <a:lnTo>
                      <a:pt x="220980" y="80010"/>
                    </a:lnTo>
                    <a:lnTo>
                      <a:pt x="167640" y="0"/>
                    </a:lnTo>
                    <a:lnTo>
                      <a:pt x="133350" y="0"/>
                    </a:lnTo>
                    <a:lnTo>
                      <a:pt x="59055" y="162878"/>
                    </a:lnTo>
                    <a:lnTo>
                      <a:pt x="0" y="296228"/>
                    </a:lnTo>
                    <a:close/>
                  </a:path>
                </a:pathLst>
              </a:custGeom>
              <a:solidFill>
                <a:srgbClr val="157EB3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" name="Полилиния: фигура 53">
                <a:extLst>
                  <a:ext uri="{FF2B5EF4-FFF2-40B4-BE49-F238E27FC236}">
                    <a16:creationId xmlns:a16="http://schemas.microsoft.com/office/drawing/2014/main" id="{6D2513EB-D12B-9818-CF7D-DCD7C185E92E}"/>
                  </a:ext>
                </a:extLst>
              </p:cNvPr>
              <p:cNvSpPr/>
              <p:nvPr/>
            </p:nvSpPr>
            <p:spPr>
              <a:xfrm>
                <a:off x="4081462" y="2886805"/>
                <a:ext cx="220027" cy="344805"/>
              </a:xfrm>
              <a:custGeom>
                <a:avLst/>
                <a:gdLst>
                  <a:gd name="csX0" fmla="*/ 220027 w 220027"/>
                  <a:gd name="csY0" fmla="*/ 296228 h 344805"/>
                  <a:gd name="csX1" fmla="*/ 160973 w 220027"/>
                  <a:gd name="csY1" fmla="*/ 162878 h 344805"/>
                  <a:gd name="csX2" fmla="*/ 86678 w 220027"/>
                  <a:gd name="csY2" fmla="*/ 0 h 344805"/>
                  <a:gd name="csX3" fmla="*/ 52388 w 220027"/>
                  <a:gd name="csY3" fmla="*/ 0 h 344805"/>
                  <a:gd name="csX4" fmla="*/ 0 w 220027"/>
                  <a:gd name="csY4" fmla="*/ 80010 h 344805"/>
                  <a:gd name="csX5" fmla="*/ 117157 w 220027"/>
                  <a:gd name="csY5" fmla="*/ 344805 h 344805"/>
                  <a:gd name="csX6" fmla="*/ 220027 w 220027"/>
                  <a:gd name="csY6" fmla="*/ 296228 h 3448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220027" h="344805">
                    <a:moveTo>
                      <a:pt x="220027" y="296228"/>
                    </a:moveTo>
                    <a:lnTo>
                      <a:pt x="160973" y="162878"/>
                    </a:lnTo>
                    <a:lnTo>
                      <a:pt x="86678" y="0"/>
                    </a:lnTo>
                    <a:lnTo>
                      <a:pt x="52388" y="0"/>
                    </a:lnTo>
                    <a:lnTo>
                      <a:pt x="0" y="80010"/>
                    </a:lnTo>
                    <a:lnTo>
                      <a:pt x="117157" y="344805"/>
                    </a:lnTo>
                    <a:cubicBezTo>
                      <a:pt x="146685" y="321945"/>
                      <a:pt x="181927" y="304800"/>
                      <a:pt x="220027" y="296228"/>
                    </a:cubicBezTo>
                  </a:path>
                </a:pathLst>
              </a:custGeom>
              <a:solidFill>
                <a:srgbClr val="157EB3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5" name="Полилиния: фигура 54">
                <a:extLst>
                  <a:ext uri="{FF2B5EF4-FFF2-40B4-BE49-F238E27FC236}">
                    <a16:creationId xmlns:a16="http://schemas.microsoft.com/office/drawing/2014/main" id="{CBC2CC2F-1456-B6D5-52C9-EB763626C525}"/>
                  </a:ext>
                </a:extLst>
              </p:cNvPr>
              <p:cNvSpPr/>
              <p:nvPr/>
            </p:nvSpPr>
            <p:spPr>
              <a:xfrm>
                <a:off x="4210050" y="2887758"/>
                <a:ext cx="285750" cy="114299"/>
              </a:xfrm>
              <a:custGeom>
                <a:avLst/>
                <a:gdLst>
                  <a:gd name="csX0" fmla="*/ 233363 w 285750"/>
                  <a:gd name="csY0" fmla="*/ 114300 h 114299"/>
                  <a:gd name="csX1" fmla="*/ 285750 w 285750"/>
                  <a:gd name="csY1" fmla="*/ 0 h 114299"/>
                  <a:gd name="csX2" fmla="*/ 0 w 285750"/>
                  <a:gd name="csY2" fmla="*/ 0 h 114299"/>
                  <a:gd name="csX3" fmla="*/ 52388 w 285750"/>
                  <a:gd name="csY3" fmla="*/ 114300 h 11429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285750" h="114299">
                    <a:moveTo>
                      <a:pt x="233363" y="114300"/>
                    </a:moveTo>
                    <a:lnTo>
                      <a:pt x="285750" y="0"/>
                    </a:lnTo>
                    <a:lnTo>
                      <a:pt x="0" y="0"/>
                    </a:lnTo>
                    <a:lnTo>
                      <a:pt x="52388" y="114300"/>
                    </a:lnTo>
                    <a:close/>
                  </a:path>
                </a:pathLst>
              </a:custGeom>
              <a:solidFill>
                <a:srgbClr val="157EB3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8" name="Группа 27">
              <a:extLst>
                <a:ext uri="{FF2B5EF4-FFF2-40B4-BE49-F238E27FC236}">
                  <a16:creationId xmlns:a16="http://schemas.microsoft.com/office/drawing/2014/main" id="{909802DE-4614-700D-3B8E-3B8A3B3476CF}"/>
                </a:ext>
              </a:extLst>
            </p:cNvPr>
            <p:cNvGrpSpPr/>
            <p:nvPr/>
          </p:nvGrpSpPr>
          <p:grpSpPr>
            <a:xfrm>
              <a:off x="1466027" y="3477346"/>
              <a:ext cx="219076" cy="301563"/>
              <a:chOff x="4893737" y="2886805"/>
              <a:chExt cx="543877" cy="748665"/>
            </a:xfrm>
          </p:grpSpPr>
          <p:sp>
            <p:nvSpPr>
              <p:cNvPr id="43" name="Полилиния: фигура 42">
                <a:extLst>
                  <a:ext uri="{FF2B5EF4-FFF2-40B4-BE49-F238E27FC236}">
                    <a16:creationId xmlns:a16="http://schemas.microsoft.com/office/drawing/2014/main" id="{6719D8EE-E8E0-F52E-DAD9-F839D7E3B795}"/>
                  </a:ext>
                </a:extLst>
              </p:cNvPr>
              <p:cNvSpPr/>
              <p:nvPr/>
            </p:nvSpPr>
            <p:spPr>
              <a:xfrm>
                <a:off x="5052805" y="3312573"/>
                <a:ext cx="224789" cy="225742"/>
              </a:xfrm>
              <a:custGeom>
                <a:avLst/>
                <a:gdLst>
                  <a:gd name="csX0" fmla="*/ 112395 w 224789"/>
                  <a:gd name="csY0" fmla="*/ 0 h 225742"/>
                  <a:gd name="csX1" fmla="*/ 0 w 224789"/>
                  <a:gd name="csY1" fmla="*/ 112395 h 225742"/>
                  <a:gd name="csX2" fmla="*/ 112395 w 224789"/>
                  <a:gd name="csY2" fmla="*/ 225742 h 225742"/>
                  <a:gd name="csX3" fmla="*/ 224790 w 224789"/>
                  <a:gd name="csY3" fmla="*/ 113348 h 225742"/>
                  <a:gd name="csX4" fmla="*/ 112395 w 224789"/>
                  <a:gd name="csY4" fmla="*/ 0 h 2257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24789" h="225742">
                    <a:moveTo>
                      <a:pt x="112395" y="0"/>
                    </a:moveTo>
                    <a:cubicBezTo>
                      <a:pt x="50482" y="0"/>
                      <a:pt x="0" y="50482"/>
                      <a:pt x="0" y="112395"/>
                    </a:cubicBezTo>
                    <a:cubicBezTo>
                      <a:pt x="0" y="174307"/>
                      <a:pt x="50482" y="225742"/>
                      <a:pt x="112395" y="225742"/>
                    </a:cubicBezTo>
                    <a:cubicBezTo>
                      <a:pt x="174308" y="225742"/>
                      <a:pt x="224790" y="175260"/>
                      <a:pt x="224790" y="113348"/>
                    </a:cubicBezTo>
                    <a:cubicBezTo>
                      <a:pt x="224790" y="51435"/>
                      <a:pt x="174308" y="0"/>
                      <a:pt x="112395" y="0"/>
                    </a:cubicBezTo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5" name="Полилиния: фигура 44">
                <a:extLst>
                  <a:ext uri="{FF2B5EF4-FFF2-40B4-BE49-F238E27FC236}">
                    <a16:creationId xmlns:a16="http://schemas.microsoft.com/office/drawing/2014/main" id="{12E41B80-6A36-47F2-1962-A984D4DB8987}"/>
                  </a:ext>
                </a:extLst>
              </p:cNvPr>
              <p:cNvSpPr/>
              <p:nvPr/>
            </p:nvSpPr>
            <p:spPr>
              <a:xfrm>
                <a:off x="4955650" y="3216370"/>
                <a:ext cx="419100" cy="419100"/>
              </a:xfrm>
              <a:custGeom>
                <a:avLst/>
                <a:gdLst>
                  <a:gd name="csX0" fmla="*/ 209550 w 419100"/>
                  <a:gd name="csY0" fmla="*/ 0 h 419100"/>
                  <a:gd name="csX1" fmla="*/ 0 w 419100"/>
                  <a:gd name="csY1" fmla="*/ 209550 h 419100"/>
                  <a:gd name="csX2" fmla="*/ 209550 w 419100"/>
                  <a:gd name="csY2" fmla="*/ 419100 h 419100"/>
                  <a:gd name="csX3" fmla="*/ 419100 w 419100"/>
                  <a:gd name="csY3" fmla="*/ 209550 h 419100"/>
                  <a:gd name="csX4" fmla="*/ 209550 w 419100"/>
                  <a:gd name="csY4" fmla="*/ 0 h 419100"/>
                  <a:gd name="csX5" fmla="*/ 209550 w 419100"/>
                  <a:gd name="csY5" fmla="*/ 361950 h 419100"/>
                  <a:gd name="csX6" fmla="*/ 57150 w 419100"/>
                  <a:gd name="csY6" fmla="*/ 209550 h 419100"/>
                  <a:gd name="csX7" fmla="*/ 209550 w 419100"/>
                  <a:gd name="csY7" fmla="*/ 57150 h 419100"/>
                  <a:gd name="csX8" fmla="*/ 361950 w 419100"/>
                  <a:gd name="csY8" fmla="*/ 209550 h 419100"/>
                  <a:gd name="csX9" fmla="*/ 209550 w 419100"/>
                  <a:gd name="csY9" fmla="*/ 361950 h 4191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4298" y="0"/>
                      <a:pt x="0" y="94298"/>
                      <a:pt x="0" y="209550"/>
                    </a:cubicBezTo>
                    <a:cubicBezTo>
                      <a:pt x="0" y="324803"/>
                      <a:pt x="94298" y="419100"/>
                      <a:pt x="209550" y="419100"/>
                    </a:cubicBezTo>
                    <a:cubicBezTo>
                      <a:pt x="324803" y="419100"/>
                      <a:pt x="419100" y="324803"/>
                      <a:pt x="419100" y="209550"/>
                    </a:cubicBezTo>
                    <a:cubicBezTo>
                      <a:pt x="419100" y="94298"/>
                      <a:pt x="324803" y="0"/>
                      <a:pt x="209550" y="0"/>
                    </a:cubicBezTo>
                    <a:moveTo>
                      <a:pt x="209550" y="361950"/>
                    </a:moveTo>
                    <a:cubicBezTo>
                      <a:pt x="125730" y="361950"/>
                      <a:pt x="57150" y="293370"/>
                      <a:pt x="57150" y="209550"/>
                    </a:cubicBezTo>
                    <a:cubicBezTo>
                      <a:pt x="57150" y="125730"/>
                      <a:pt x="125730" y="57150"/>
                      <a:pt x="209550" y="57150"/>
                    </a:cubicBezTo>
                    <a:cubicBezTo>
                      <a:pt x="293370" y="57150"/>
                      <a:pt x="361950" y="125730"/>
                      <a:pt x="361950" y="209550"/>
                    </a:cubicBezTo>
                    <a:cubicBezTo>
                      <a:pt x="361950" y="293370"/>
                      <a:pt x="293370" y="361950"/>
                      <a:pt x="209550" y="361950"/>
                    </a:cubicBezTo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" name="Полилиния: фигура 45">
                <a:extLst>
                  <a:ext uri="{FF2B5EF4-FFF2-40B4-BE49-F238E27FC236}">
                    <a16:creationId xmlns:a16="http://schemas.microsoft.com/office/drawing/2014/main" id="{577FACA9-637A-45DA-012D-EDFC4CAE23D1}"/>
                  </a:ext>
                </a:extLst>
              </p:cNvPr>
              <p:cNvSpPr/>
              <p:nvPr/>
            </p:nvSpPr>
            <p:spPr>
              <a:xfrm>
                <a:off x="5216635" y="2886805"/>
                <a:ext cx="220979" cy="344805"/>
              </a:xfrm>
              <a:custGeom>
                <a:avLst/>
                <a:gdLst>
                  <a:gd name="csX0" fmla="*/ 0 w 220979"/>
                  <a:gd name="csY0" fmla="*/ 296228 h 344805"/>
                  <a:gd name="csX1" fmla="*/ 103823 w 220979"/>
                  <a:gd name="csY1" fmla="*/ 344805 h 344805"/>
                  <a:gd name="csX2" fmla="*/ 220980 w 220979"/>
                  <a:gd name="csY2" fmla="*/ 80010 h 344805"/>
                  <a:gd name="csX3" fmla="*/ 167640 w 220979"/>
                  <a:gd name="csY3" fmla="*/ 0 h 344805"/>
                  <a:gd name="csX4" fmla="*/ 133350 w 220979"/>
                  <a:gd name="csY4" fmla="*/ 0 h 344805"/>
                  <a:gd name="csX5" fmla="*/ 59055 w 220979"/>
                  <a:gd name="csY5" fmla="*/ 162878 h 344805"/>
                  <a:gd name="csX6" fmla="*/ 0 w 220979"/>
                  <a:gd name="csY6" fmla="*/ 296228 h 3448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220979" h="344805">
                    <a:moveTo>
                      <a:pt x="0" y="296228"/>
                    </a:moveTo>
                    <a:cubicBezTo>
                      <a:pt x="38100" y="304800"/>
                      <a:pt x="73342" y="320993"/>
                      <a:pt x="103823" y="344805"/>
                    </a:cubicBezTo>
                    <a:lnTo>
                      <a:pt x="220980" y="80010"/>
                    </a:lnTo>
                    <a:lnTo>
                      <a:pt x="167640" y="0"/>
                    </a:lnTo>
                    <a:lnTo>
                      <a:pt x="133350" y="0"/>
                    </a:lnTo>
                    <a:lnTo>
                      <a:pt x="59055" y="162878"/>
                    </a:lnTo>
                    <a:lnTo>
                      <a:pt x="0" y="296228"/>
                    </a:lnTo>
                    <a:close/>
                  </a:path>
                </a:pathLst>
              </a:custGeom>
              <a:solidFill>
                <a:srgbClr val="157EB3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" name="Полилиния: фигура 46">
                <a:extLst>
                  <a:ext uri="{FF2B5EF4-FFF2-40B4-BE49-F238E27FC236}">
                    <a16:creationId xmlns:a16="http://schemas.microsoft.com/office/drawing/2014/main" id="{F7871050-2279-963A-31CC-78EA90150BBF}"/>
                  </a:ext>
                </a:extLst>
              </p:cNvPr>
              <p:cNvSpPr/>
              <p:nvPr/>
            </p:nvSpPr>
            <p:spPr>
              <a:xfrm>
                <a:off x="4893737" y="2886805"/>
                <a:ext cx="220027" cy="344805"/>
              </a:xfrm>
              <a:custGeom>
                <a:avLst/>
                <a:gdLst>
                  <a:gd name="csX0" fmla="*/ 220027 w 220027"/>
                  <a:gd name="csY0" fmla="*/ 296228 h 344805"/>
                  <a:gd name="csX1" fmla="*/ 160973 w 220027"/>
                  <a:gd name="csY1" fmla="*/ 162878 h 344805"/>
                  <a:gd name="csX2" fmla="*/ 86678 w 220027"/>
                  <a:gd name="csY2" fmla="*/ 0 h 344805"/>
                  <a:gd name="csX3" fmla="*/ 52388 w 220027"/>
                  <a:gd name="csY3" fmla="*/ 0 h 344805"/>
                  <a:gd name="csX4" fmla="*/ 0 w 220027"/>
                  <a:gd name="csY4" fmla="*/ 80010 h 344805"/>
                  <a:gd name="csX5" fmla="*/ 117157 w 220027"/>
                  <a:gd name="csY5" fmla="*/ 344805 h 344805"/>
                  <a:gd name="csX6" fmla="*/ 220027 w 220027"/>
                  <a:gd name="csY6" fmla="*/ 296228 h 3448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220027" h="344805">
                    <a:moveTo>
                      <a:pt x="220027" y="296228"/>
                    </a:moveTo>
                    <a:lnTo>
                      <a:pt x="160973" y="162878"/>
                    </a:lnTo>
                    <a:lnTo>
                      <a:pt x="86678" y="0"/>
                    </a:lnTo>
                    <a:lnTo>
                      <a:pt x="52388" y="0"/>
                    </a:lnTo>
                    <a:lnTo>
                      <a:pt x="0" y="80010"/>
                    </a:lnTo>
                    <a:lnTo>
                      <a:pt x="117157" y="344805"/>
                    </a:lnTo>
                    <a:cubicBezTo>
                      <a:pt x="146685" y="321945"/>
                      <a:pt x="181927" y="304800"/>
                      <a:pt x="220027" y="296228"/>
                    </a:cubicBezTo>
                  </a:path>
                </a:pathLst>
              </a:custGeom>
              <a:solidFill>
                <a:srgbClr val="157EB3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" name="Полилиния: фигура 48">
                <a:extLst>
                  <a:ext uri="{FF2B5EF4-FFF2-40B4-BE49-F238E27FC236}">
                    <a16:creationId xmlns:a16="http://schemas.microsoft.com/office/drawing/2014/main" id="{9C846092-D39F-518D-2144-1AA35E24ED54}"/>
                  </a:ext>
                </a:extLst>
              </p:cNvPr>
              <p:cNvSpPr/>
              <p:nvPr/>
            </p:nvSpPr>
            <p:spPr>
              <a:xfrm>
                <a:off x="5022325" y="2887758"/>
                <a:ext cx="285750" cy="114299"/>
              </a:xfrm>
              <a:custGeom>
                <a:avLst/>
                <a:gdLst>
                  <a:gd name="csX0" fmla="*/ 233363 w 285750"/>
                  <a:gd name="csY0" fmla="*/ 114300 h 114299"/>
                  <a:gd name="csX1" fmla="*/ 285750 w 285750"/>
                  <a:gd name="csY1" fmla="*/ 0 h 114299"/>
                  <a:gd name="csX2" fmla="*/ 0 w 285750"/>
                  <a:gd name="csY2" fmla="*/ 0 h 114299"/>
                  <a:gd name="csX3" fmla="*/ 52388 w 285750"/>
                  <a:gd name="csY3" fmla="*/ 114300 h 11429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285750" h="114299">
                    <a:moveTo>
                      <a:pt x="233363" y="114300"/>
                    </a:moveTo>
                    <a:lnTo>
                      <a:pt x="285750" y="0"/>
                    </a:lnTo>
                    <a:lnTo>
                      <a:pt x="0" y="0"/>
                    </a:lnTo>
                    <a:lnTo>
                      <a:pt x="52388" y="114300"/>
                    </a:lnTo>
                    <a:close/>
                  </a:path>
                </a:pathLst>
              </a:custGeom>
              <a:solidFill>
                <a:srgbClr val="157EB3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9" name="Группа 28">
              <a:extLst>
                <a:ext uri="{FF2B5EF4-FFF2-40B4-BE49-F238E27FC236}">
                  <a16:creationId xmlns:a16="http://schemas.microsoft.com/office/drawing/2014/main" id="{D755FF5C-964F-D19C-9391-C9DFB15629A8}"/>
                </a:ext>
              </a:extLst>
            </p:cNvPr>
            <p:cNvGrpSpPr/>
            <p:nvPr/>
          </p:nvGrpSpPr>
          <p:grpSpPr>
            <a:xfrm>
              <a:off x="2548229" y="3477346"/>
              <a:ext cx="219076" cy="301563"/>
              <a:chOff x="5668119" y="2886805"/>
              <a:chExt cx="543877" cy="748665"/>
            </a:xfrm>
          </p:grpSpPr>
          <p:sp>
            <p:nvSpPr>
              <p:cNvPr id="35" name="Полилиния: фигура 34">
                <a:extLst>
                  <a:ext uri="{FF2B5EF4-FFF2-40B4-BE49-F238E27FC236}">
                    <a16:creationId xmlns:a16="http://schemas.microsoft.com/office/drawing/2014/main" id="{A9C4DE43-8855-DBF3-E8E2-BD3AD4A66917}"/>
                  </a:ext>
                </a:extLst>
              </p:cNvPr>
              <p:cNvSpPr/>
              <p:nvPr/>
            </p:nvSpPr>
            <p:spPr>
              <a:xfrm>
                <a:off x="5827187" y="3312573"/>
                <a:ext cx="224789" cy="225742"/>
              </a:xfrm>
              <a:custGeom>
                <a:avLst/>
                <a:gdLst>
                  <a:gd name="csX0" fmla="*/ 112395 w 224789"/>
                  <a:gd name="csY0" fmla="*/ 0 h 225742"/>
                  <a:gd name="csX1" fmla="*/ 0 w 224789"/>
                  <a:gd name="csY1" fmla="*/ 112395 h 225742"/>
                  <a:gd name="csX2" fmla="*/ 112395 w 224789"/>
                  <a:gd name="csY2" fmla="*/ 225742 h 225742"/>
                  <a:gd name="csX3" fmla="*/ 224790 w 224789"/>
                  <a:gd name="csY3" fmla="*/ 113348 h 225742"/>
                  <a:gd name="csX4" fmla="*/ 112395 w 224789"/>
                  <a:gd name="csY4" fmla="*/ 0 h 2257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24789" h="225742">
                    <a:moveTo>
                      <a:pt x="112395" y="0"/>
                    </a:moveTo>
                    <a:cubicBezTo>
                      <a:pt x="50482" y="0"/>
                      <a:pt x="0" y="50482"/>
                      <a:pt x="0" y="112395"/>
                    </a:cubicBezTo>
                    <a:cubicBezTo>
                      <a:pt x="0" y="174307"/>
                      <a:pt x="50482" y="225742"/>
                      <a:pt x="112395" y="225742"/>
                    </a:cubicBezTo>
                    <a:cubicBezTo>
                      <a:pt x="174308" y="225742"/>
                      <a:pt x="224790" y="175260"/>
                      <a:pt x="224790" y="113348"/>
                    </a:cubicBezTo>
                    <a:cubicBezTo>
                      <a:pt x="224790" y="51435"/>
                      <a:pt x="174308" y="0"/>
                      <a:pt x="112395" y="0"/>
                    </a:cubicBezTo>
                  </a:path>
                </a:pathLst>
              </a:custGeom>
              <a:solidFill>
                <a:srgbClr val="996633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" name="Полилиния: фигура 35">
                <a:extLst>
                  <a:ext uri="{FF2B5EF4-FFF2-40B4-BE49-F238E27FC236}">
                    <a16:creationId xmlns:a16="http://schemas.microsoft.com/office/drawing/2014/main" id="{B3AE895B-0F7B-BADA-A044-20909A8B94B4}"/>
                  </a:ext>
                </a:extLst>
              </p:cNvPr>
              <p:cNvSpPr/>
              <p:nvPr/>
            </p:nvSpPr>
            <p:spPr>
              <a:xfrm>
                <a:off x="5730032" y="3216370"/>
                <a:ext cx="419100" cy="419100"/>
              </a:xfrm>
              <a:custGeom>
                <a:avLst/>
                <a:gdLst>
                  <a:gd name="csX0" fmla="*/ 209550 w 419100"/>
                  <a:gd name="csY0" fmla="*/ 0 h 419100"/>
                  <a:gd name="csX1" fmla="*/ 0 w 419100"/>
                  <a:gd name="csY1" fmla="*/ 209550 h 419100"/>
                  <a:gd name="csX2" fmla="*/ 209550 w 419100"/>
                  <a:gd name="csY2" fmla="*/ 419100 h 419100"/>
                  <a:gd name="csX3" fmla="*/ 419100 w 419100"/>
                  <a:gd name="csY3" fmla="*/ 209550 h 419100"/>
                  <a:gd name="csX4" fmla="*/ 209550 w 419100"/>
                  <a:gd name="csY4" fmla="*/ 0 h 419100"/>
                  <a:gd name="csX5" fmla="*/ 209550 w 419100"/>
                  <a:gd name="csY5" fmla="*/ 361950 h 419100"/>
                  <a:gd name="csX6" fmla="*/ 57150 w 419100"/>
                  <a:gd name="csY6" fmla="*/ 209550 h 419100"/>
                  <a:gd name="csX7" fmla="*/ 209550 w 419100"/>
                  <a:gd name="csY7" fmla="*/ 57150 h 419100"/>
                  <a:gd name="csX8" fmla="*/ 361950 w 419100"/>
                  <a:gd name="csY8" fmla="*/ 209550 h 419100"/>
                  <a:gd name="csX9" fmla="*/ 209550 w 419100"/>
                  <a:gd name="csY9" fmla="*/ 361950 h 4191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4298" y="0"/>
                      <a:pt x="0" y="94298"/>
                      <a:pt x="0" y="209550"/>
                    </a:cubicBezTo>
                    <a:cubicBezTo>
                      <a:pt x="0" y="324803"/>
                      <a:pt x="94298" y="419100"/>
                      <a:pt x="209550" y="419100"/>
                    </a:cubicBezTo>
                    <a:cubicBezTo>
                      <a:pt x="324803" y="419100"/>
                      <a:pt x="419100" y="324803"/>
                      <a:pt x="419100" y="209550"/>
                    </a:cubicBezTo>
                    <a:cubicBezTo>
                      <a:pt x="419100" y="94298"/>
                      <a:pt x="324803" y="0"/>
                      <a:pt x="209550" y="0"/>
                    </a:cubicBezTo>
                    <a:moveTo>
                      <a:pt x="209550" y="361950"/>
                    </a:moveTo>
                    <a:cubicBezTo>
                      <a:pt x="125730" y="361950"/>
                      <a:pt x="57150" y="293370"/>
                      <a:pt x="57150" y="209550"/>
                    </a:cubicBezTo>
                    <a:cubicBezTo>
                      <a:pt x="57150" y="125730"/>
                      <a:pt x="125730" y="57150"/>
                      <a:pt x="209550" y="57150"/>
                    </a:cubicBezTo>
                    <a:cubicBezTo>
                      <a:pt x="293370" y="57150"/>
                      <a:pt x="361950" y="125730"/>
                      <a:pt x="361950" y="209550"/>
                    </a:cubicBezTo>
                    <a:cubicBezTo>
                      <a:pt x="361950" y="293370"/>
                      <a:pt x="293370" y="361950"/>
                      <a:pt x="209550" y="361950"/>
                    </a:cubicBezTo>
                  </a:path>
                </a:pathLst>
              </a:custGeom>
              <a:solidFill>
                <a:srgbClr val="996633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" name="Полилиния: фигура 36">
                <a:extLst>
                  <a:ext uri="{FF2B5EF4-FFF2-40B4-BE49-F238E27FC236}">
                    <a16:creationId xmlns:a16="http://schemas.microsoft.com/office/drawing/2014/main" id="{F85E11C4-1317-023B-0967-355C754CB77E}"/>
                  </a:ext>
                </a:extLst>
              </p:cNvPr>
              <p:cNvSpPr/>
              <p:nvPr/>
            </p:nvSpPr>
            <p:spPr>
              <a:xfrm>
                <a:off x="5991017" y="2886805"/>
                <a:ext cx="220979" cy="344805"/>
              </a:xfrm>
              <a:custGeom>
                <a:avLst/>
                <a:gdLst>
                  <a:gd name="csX0" fmla="*/ 0 w 220979"/>
                  <a:gd name="csY0" fmla="*/ 296228 h 344805"/>
                  <a:gd name="csX1" fmla="*/ 103823 w 220979"/>
                  <a:gd name="csY1" fmla="*/ 344805 h 344805"/>
                  <a:gd name="csX2" fmla="*/ 220980 w 220979"/>
                  <a:gd name="csY2" fmla="*/ 80010 h 344805"/>
                  <a:gd name="csX3" fmla="*/ 167640 w 220979"/>
                  <a:gd name="csY3" fmla="*/ 0 h 344805"/>
                  <a:gd name="csX4" fmla="*/ 133350 w 220979"/>
                  <a:gd name="csY4" fmla="*/ 0 h 344805"/>
                  <a:gd name="csX5" fmla="*/ 59055 w 220979"/>
                  <a:gd name="csY5" fmla="*/ 162878 h 344805"/>
                  <a:gd name="csX6" fmla="*/ 0 w 220979"/>
                  <a:gd name="csY6" fmla="*/ 296228 h 3448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220979" h="344805">
                    <a:moveTo>
                      <a:pt x="0" y="296228"/>
                    </a:moveTo>
                    <a:cubicBezTo>
                      <a:pt x="38100" y="304800"/>
                      <a:pt x="73342" y="320993"/>
                      <a:pt x="103823" y="344805"/>
                    </a:cubicBezTo>
                    <a:lnTo>
                      <a:pt x="220980" y="80010"/>
                    </a:lnTo>
                    <a:lnTo>
                      <a:pt x="167640" y="0"/>
                    </a:lnTo>
                    <a:lnTo>
                      <a:pt x="133350" y="0"/>
                    </a:lnTo>
                    <a:lnTo>
                      <a:pt x="59055" y="162878"/>
                    </a:lnTo>
                    <a:lnTo>
                      <a:pt x="0" y="296228"/>
                    </a:lnTo>
                    <a:close/>
                  </a:path>
                </a:pathLst>
              </a:custGeom>
              <a:solidFill>
                <a:srgbClr val="157EB3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" name="Полилиния: фигура 38">
                <a:extLst>
                  <a:ext uri="{FF2B5EF4-FFF2-40B4-BE49-F238E27FC236}">
                    <a16:creationId xmlns:a16="http://schemas.microsoft.com/office/drawing/2014/main" id="{8141E732-6EEE-B2C5-562C-58B0489C2C92}"/>
                  </a:ext>
                </a:extLst>
              </p:cNvPr>
              <p:cNvSpPr/>
              <p:nvPr/>
            </p:nvSpPr>
            <p:spPr>
              <a:xfrm>
                <a:off x="5668119" y="2886805"/>
                <a:ext cx="220027" cy="344805"/>
              </a:xfrm>
              <a:custGeom>
                <a:avLst/>
                <a:gdLst>
                  <a:gd name="csX0" fmla="*/ 220027 w 220027"/>
                  <a:gd name="csY0" fmla="*/ 296228 h 344805"/>
                  <a:gd name="csX1" fmla="*/ 160973 w 220027"/>
                  <a:gd name="csY1" fmla="*/ 162878 h 344805"/>
                  <a:gd name="csX2" fmla="*/ 86678 w 220027"/>
                  <a:gd name="csY2" fmla="*/ 0 h 344805"/>
                  <a:gd name="csX3" fmla="*/ 52388 w 220027"/>
                  <a:gd name="csY3" fmla="*/ 0 h 344805"/>
                  <a:gd name="csX4" fmla="*/ 0 w 220027"/>
                  <a:gd name="csY4" fmla="*/ 80010 h 344805"/>
                  <a:gd name="csX5" fmla="*/ 117157 w 220027"/>
                  <a:gd name="csY5" fmla="*/ 344805 h 344805"/>
                  <a:gd name="csX6" fmla="*/ 220027 w 220027"/>
                  <a:gd name="csY6" fmla="*/ 296228 h 3448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220027" h="344805">
                    <a:moveTo>
                      <a:pt x="220027" y="296228"/>
                    </a:moveTo>
                    <a:lnTo>
                      <a:pt x="160973" y="162878"/>
                    </a:lnTo>
                    <a:lnTo>
                      <a:pt x="86678" y="0"/>
                    </a:lnTo>
                    <a:lnTo>
                      <a:pt x="52388" y="0"/>
                    </a:lnTo>
                    <a:lnTo>
                      <a:pt x="0" y="80010"/>
                    </a:lnTo>
                    <a:lnTo>
                      <a:pt x="117157" y="344805"/>
                    </a:lnTo>
                    <a:cubicBezTo>
                      <a:pt x="146685" y="321945"/>
                      <a:pt x="181927" y="304800"/>
                      <a:pt x="220027" y="296228"/>
                    </a:cubicBezTo>
                  </a:path>
                </a:pathLst>
              </a:custGeom>
              <a:solidFill>
                <a:srgbClr val="157EB3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" name="Полилиния: фигура 40">
                <a:extLst>
                  <a:ext uri="{FF2B5EF4-FFF2-40B4-BE49-F238E27FC236}">
                    <a16:creationId xmlns:a16="http://schemas.microsoft.com/office/drawing/2014/main" id="{23D125E9-CC45-115A-16CC-C91EECDA5C02}"/>
                  </a:ext>
                </a:extLst>
              </p:cNvPr>
              <p:cNvSpPr/>
              <p:nvPr/>
            </p:nvSpPr>
            <p:spPr>
              <a:xfrm>
                <a:off x="5796707" y="2887758"/>
                <a:ext cx="285750" cy="114299"/>
              </a:xfrm>
              <a:custGeom>
                <a:avLst/>
                <a:gdLst>
                  <a:gd name="csX0" fmla="*/ 233363 w 285750"/>
                  <a:gd name="csY0" fmla="*/ 114300 h 114299"/>
                  <a:gd name="csX1" fmla="*/ 285750 w 285750"/>
                  <a:gd name="csY1" fmla="*/ 0 h 114299"/>
                  <a:gd name="csX2" fmla="*/ 0 w 285750"/>
                  <a:gd name="csY2" fmla="*/ 0 h 114299"/>
                  <a:gd name="csX3" fmla="*/ 52388 w 285750"/>
                  <a:gd name="csY3" fmla="*/ 114300 h 11429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285750" h="114299">
                    <a:moveTo>
                      <a:pt x="233363" y="114300"/>
                    </a:moveTo>
                    <a:lnTo>
                      <a:pt x="285750" y="0"/>
                    </a:lnTo>
                    <a:lnTo>
                      <a:pt x="0" y="0"/>
                    </a:lnTo>
                    <a:lnTo>
                      <a:pt x="52388" y="114300"/>
                    </a:lnTo>
                    <a:close/>
                  </a:path>
                </a:pathLst>
              </a:custGeom>
              <a:solidFill>
                <a:srgbClr val="157EB3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25BEC25-30DD-6D6C-B445-5921326C9252}"/>
                </a:ext>
              </a:extLst>
            </p:cNvPr>
            <p:cNvSpPr txBox="1"/>
            <p:nvPr/>
          </p:nvSpPr>
          <p:spPr>
            <a:xfrm>
              <a:off x="662119" y="3530312"/>
              <a:ext cx="744669" cy="195631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ts val="1650"/>
                </a:lnSpc>
              </a:pPr>
              <a:r>
                <a:rPr lang="az-Cyrl-AZ" sz="1050" b="1" i="0" u="none">
                  <a:solidFill>
                    <a:srgbClr val="1E276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2 алтын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71576E0-0AE4-0C9A-326D-0BC4F81A2A5E}"/>
                </a:ext>
              </a:extLst>
            </p:cNvPr>
            <p:cNvSpPr txBox="1"/>
            <p:nvPr/>
          </p:nvSpPr>
          <p:spPr>
            <a:xfrm>
              <a:off x="1744328" y="3530312"/>
              <a:ext cx="744669" cy="195631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ts val="1650"/>
                </a:lnSpc>
              </a:pPr>
              <a:r>
                <a:rPr lang="az-Cyrl-AZ" sz="1050" b="1" i="0" u="none">
                  <a:solidFill>
                    <a:srgbClr val="1E276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2 күміс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6BB175B-F816-90E7-81A9-8F80108DE71C}"/>
                </a:ext>
              </a:extLst>
            </p:cNvPr>
            <p:cNvSpPr txBox="1"/>
            <p:nvPr/>
          </p:nvSpPr>
          <p:spPr>
            <a:xfrm>
              <a:off x="2826537" y="3530312"/>
              <a:ext cx="744669" cy="195631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ts val="1650"/>
                </a:lnSpc>
              </a:pPr>
              <a:r>
                <a:rPr lang="az-Cyrl-AZ" sz="1050" b="1" i="0" u="none">
                  <a:solidFill>
                    <a:srgbClr val="1E276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4 қола</a:t>
              </a:r>
            </a:p>
          </p:txBody>
        </p:sp>
      </p:grp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E0F04CDD-31A4-9AA0-8100-B9BAD8E4473E}"/>
              </a:ext>
            </a:extLst>
          </p:cNvPr>
          <p:cNvCxnSpPr/>
          <p:nvPr/>
        </p:nvCxnSpPr>
        <p:spPr>
          <a:xfrm>
            <a:off x="5339665" y="1083022"/>
            <a:ext cx="0" cy="5474034"/>
          </a:xfrm>
          <a:prstGeom prst="line">
            <a:avLst/>
          </a:prstGeom>
          <a:ln w="19050">
            <a:solidFill>
              <a:srgbClr val="B2965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19">
            <a:extLst>
              <a:ext uri="{FF2B5EF4-FFF2-40B4-BE49-F238E27FC236}">
                <a16:creationId xmlns:a16="http://schemas.microsoft.com/office/drawing/2014/main" id="{B3D349E4-7B7D-84C5-9629-5DCFC7E4E5FD}"/>
              </a:ext>
            </a:extLst>
          </p:cNvPr>
          <p:cNvSpPr/>
          <p:nvPr/>
        </p:nvSpPr>
        <p:spPr>
          <a:xfrm>
            <a:off x="8811273" y="1231588"/>
            <a:ext cx="3138253" cy="1169188"/>
          </a:xfrm>
          <a:prstGeom prst="roundRect">
            <a:avLst>
              <a:gd name="adj" fmla="val 8133"/>
            </a:avLst>
          </a:prstGeom>
          <a:solidFill>
            <a:srgbClr val="1E2761"/>
          </a:solidFill>
          <a:ln w="10160">
            <a:solidFill>
              <a:srgbClr val="BCC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55B9EA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AF190E9-4052-49BA-2C88-B27D65D3B28D}"/>
              </a:ext>
            </a:extLst>
          </p:cNvPr>
          <p:cNvSpPr txBox="1"/>
          <p:nvPr/>
        </p:nvSpPr>
        <p:spPr>
          <a:xfrm>
            <a:off x="9094369" y="1347868"/>
            <a:ext cx="2734116" cy="254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14"/>
              </a:lnSpc>
            </a:pPr>
            <a:r>
              <a:rPr lang="az-Cyrl-AZ" sz="2800" b="1" i="0" u="none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2,4 есе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19ED99C-2E80-E332-70C0-6BF421C6AEAB}"/>
              </a:ext>
            </a:extLst>
          </p:cNvPr>
          <p:cNvSpPr txBox="1"/>
          <p:nvPr/>
        </p:nvSpPr>
        <p:spPr>
          <a:xfrm>
            <a:off x="8900673" y="1646143"/>
            <a:ext cx="3033126" cy="6295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ts val="1170"/>
              </a:lnSpc>
            </a:pPr>
            <a:r>
              <a:rPr lang="ru-RU" sz="1200" b="0" i="0" u="none">
                <a:solidFill>
                  <a:schemeClr val="bg1"/>
                </a:solidFill>
                <a:latin typeface="Cambria"/>
                <a:ea typeface="Cambria"/>
              </a:rPr>
              <a:t>Марапаттардың жалпы санының өсуі (2023–2025 жж.)</a:t>
            </a:r>
          </a:p>
          <a:p>
            <a:pPr algn="ctr">
              <a:lnSpc>
                <a:spcPts val="1170"/>
              </a:lnSpc>
            </a:pPr>
            <a:endParaRPr lang="ru-RU" sz="1600">
              <a:solidFill>
                <a:schemeClr val="bg1"/>
              </a:solidFill>
              <a:latin typeface="Cambria"/>
              <a:ea typeface="Cambria"/>
            </a:endParaRPr>
          </a:p>
          <a:p>
            <a:pPr algn="ctr">
              <a:lnSpc>
                <a:spcPts val="1170"/>
              </a:lnSpc>
            </a:pPr>
            <a:r>
              <a:rPr lang="ru-RU" sz="1600" b="0" i="0" u="none">
                <a:solidFill>
                  <a:schemeClr val="bg1"/>
                </a:solidFill>
                <a:latin typeface="Cambria"/>
                <a:ea typeface="Cambria"/>
              </a:rPr>
              <a:t>170-тен</a:t>
            </a:r>
            <a:r>
              <a:rPr lang="ru-RU" sz="1200" b="0" i="0" u="none">
                <a:solidFill>
                  <a:schemeClr val="bg1"/>
                </a:solidFill>
                <a:latin typeface="Cambria"/>
                <a:ea typeface="Cambria"/>
              </a:rPr>
              <a:t> </a:t>
            </a:r>
            <a:r>
              <a:rPr lang="ru-RU" b="1" i="0" u="none">
                <a:solidFill>
                  <a:srgbClr val="B08B32"/>
                </a:solidFill>
                <a:latin typeface="Cambria"/>
                <a:ea typeface="Cambria"/>
              </a:rPr>
              <a:t>416 медальға дейін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0B2D2B5-3A0A-A08E-2DB4-7ED2664F6327}"/>
              </a:ext>
            </a:extLst>
          </p:cNvPr>
          <p:cNvSpPr txBox="1"/>
          <p:nvPr/>
        </p:nvSpPr>
        <p:spPr>
          <a:xfrm>
            <a:off x="4885648" y="2819011"/>
            <a:ext cx="2734116" cy="254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14"/>
              </a:lnSpc>
            </a:pPr>
            <a:r>
              <a:rPr lang="az-Cyrl-AZ" sz="2800" b="1" i="0" u="none">
                <a:solidFill>
                  <a:srgbClr val="B29651"/>
                </a:solidFill>
                <a:latin typeface="Cambria"/>
                <a:ea typeface="Cambria"/>
              </a:rPr>
              <a:t> 4,3 </a:t>
            </a:r>
            <a:r>
              <a:rPr lang="az-Cyrl-AZ" sz="2800" b="1">
                <a:solidFill>
                  <a:srgbClr val="B29651"/>
                </a:solidFill>
                <a:latin typeface="Cambria"/>
                <a:ea typeface="Cambria"/>
              </a:rPr>
              <a:t>есе</a:t>
            </a:r>
            <a:endParaRPr lang="az-Cyrl-AZ" sz="2800" b="1" i="0" u="none">
              <a:solidFill>
                <a:srgbClr val="B29651"/>
              </a:solidFill>
              <a:latin typeface="Cambria"/>
              <a:ea typeface="Cambria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6E68EDA-CCAA-3351-31B1-F1FCAAE58388}"/>
              </a:ext>
            </a:extLst>
          </p:cNvPr>
          <p:cNvSpPr txBox="1"/>
          <p:nvPr/>
        </p:nvSpPr>
        <p:spPr>
          <a:xfrm>
            <a:off x="7065323" y="2669047"/>
            <a:ext cx="4612533" cy="55399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ru-RU" sz="1400">
                <a:solidFill>
                  <a:srgbClr val="00205D"/>
                </a:solidFill>
                <a:latin typeface="Cambria"/>
                <a:ea typeface="Cambria"/>
              </a:rPr>
              <a:t>Алтын </a:t>
            </a:r>
            <a:r>
              <a:rPr lang="ru-RU" sz="1400" err="1">
                <a:solidFill>
                  <a:srgbClr val="00205D"/>
                </a:solidFill>
                <a:latin typeface="Cambria"/>
                <a:ea typeface="Cambria"/>
              </a:rPr>
              <a:t>медальдар</a:t>
            </a:r>
            <a:r>
              <a:rPr lang="ru-RU" sz="1400">
                <a:solidFill>
                  <a:srgbClr val="00205D"/>
                </a:solidFill>
                <a:latin typeface="Cambria"/>
                <a:ea typeface="Cambria"/>
              </a:rPr>
              <a:t> </a:t>
            </a:r>
            <a:r>
              <a:rPr lang="ru-RU" sz="1400" err="1">
                <a:solidFill>
                  <a:srgbClr val="00205D"/>
                </a:solidFill>
                <a:latin typeface="Cambria"/>
                <a:ea typeface="Cambria"/>
              </a:rPr>
              <a:t>санының</a:t>
            </a:r>
            <a:r>
              <a:rPr lang="ru-RU" sz="1400">
                <a:solidFill>
                  <a:srgbClr val="00205D"/>
                </a:solidFill>
                <a:latin typeface="Cambria"/>
                <a:ea typeface="Cambria"/>
              </a:rPr>
              <a:t> </a:t>
            </a:r>
            <a:r>
              <a:rPr lang="ru-RU" sz="1400" err="1">
                <a:solidFill>
                  <a:srgbClr val="00205D"/>
                </a:solidFill>
                <a:latin typeface="Cambria"/>
                <a:ea typeface="Cambria"/>
              </a:rPr>
              <a:t>өсуі</a:t>
            </a:r>
            <a:r>
              <a:rPr lang="ru-RU" sz="1400">
                <a:solidFill>
                  <a:srgbClr val="00205D"/>
                </a:solidFill>
                <a:latin typeface="Cambria"/>
                <a:ea typeface="Cambria"/>
              </a:rPr>
              <a:t> 2023 </a:t>
            </a:r>
            <a:r>
              <a:rPr lang="ru-RU" sz="1400" err="1">
                <a:solidFill>
                  <a:srgbClr val="00205D"/>
                </a:solidFill>
                <a:latin typeface="Cambria"/>
                <a:ea typeface="Cambria"/>
              </a:rPr>
              <a:t>жылғы</a:t>
            </a:r>
            <a:r>
              <a:rPr lang="ru-RU" sz="1400">
                <a:solidFill>
                  <a:srgbClr val="00205D"/>
                </a:solidFill>
                <a:latin typeface="Cambria"/>
                <a:ea typeface="Cambria"/>
              </a:rPr>
              <a:t> </a:t>
            </a:r>
            <a:r>
              <a:rPr lang="ru-RU" b="1">
                <a:solidFill>
                  <a:srgbClr val="00205D"/>
                </a:solidFill>
                <a:latin typeface="Cambria"/>
                <a:ea typeface="Cambria"/>
              </a:rPr>
              <a:t>15</a:t>
            </a:r>
            <a:r>
              <a:rPr lang="ru-RU" sz="1400">
                <a:solidFill>
                  <a:srgbClr val="00205D"/>
                </a:solidFill>
                <a:latin typeface="Cambria"/>
                <a:ea typeface="Cambria"/>
              </a:rPr>
              <a:t>-тен </a:t>
            </a:r>
            <a:br>
              <a:rPr lang="ru-RU" sz="1400">
                <a:solidFill>
                  <a:srgbClr val="00205D"/>
                </a:solidFill>
                <a:latin typeface="Cambria"/>
                <a:ea typeface="Cambria"/>
              </a:rPr>
            </a:br>
            <a:r>
              <a:rPr lang="ru-RU" sz="1400">
                <a:solidFill>
                  <a:srgbClr val="00205D"/>
                </a:solidFill>
                <a:latin typeface="Cambria"/>
                <a:ea typeface="Cambria"/>
              </a:rPr>
              <a:t>2025 </a:t>
            </a:r>
            <a:r>
              <a:rPr lang="ru-RU" sz="1400" err="1">
                <a:solidFill>
                  <a:srgbClr val="00205D"/>
                </a:solidFill>
                <a:latin typeface="Cambria"/>
                <a:ea typeface="Cambria"/>
              </a:rPr>
              <a:t>жылғы</a:t>
            </a:r>
            <a:r>
              <a:rPr lang="ru-RU" sz="1400">
                <a:solidFill>
                  <a:srgbClr val="00205D"/>
                </a:solidFill>
                <a:latin typeface="Cambria"/>
                <a:ea typeface="Cambria"/>
              </a:rPr>
              <a:t> </a:t>
            </a:r>
            <a:r>
              <a:rPr lang="ru-RU" b="1">
                <a:solidFill>
                  <a:srgbClr val="00205D"/>
                </a:solidFill>
                <a:latin typeface="Cambria"/>
                <a:ea typeface="Cambria"/>
              </a:rPr>
              <a:t>64-ке</a:t>
            </a:r>
            <a:r>
              <a:rPr lang="ru-RU" sz="1400">
                <a:solidFill>
                  <a:srgbClr val="00205D"/>
                </a:solidFill>
                <a:latin typeface="Cambria"/>
                <a:ea typeface="Cambria"/>
              </a:rPr>
              <a:t> </a:t>
            </a:r>
            <a:r>
              <a:rPr lang="ru-RU" sz="1400" err="1">
                <a:solidFill>
                  <a:srgbClr val="00205D"/>
                </a:solidFill>
                <a:latin typeface="Cambria"/>
                <a:ea typeface="Cambria"/>
              </a:rPr>
              <a:t>дейін</a:t>
            </a:r>
            <a:endParaRPr lang="ru-RU" sz="1400">
              <a:solidFill>
                <a:srgbClr val="00205D"/>
              </a:solidFill>
              <a:latin typeface="Cambria"/>
              <a:ea typeface="Cambria"/>
            </a:endParaRPr>
          </a:p>
        </p:txBody>
      </p:sp>
      <p:sp>
        <p:nvSpPr>
          <p:cNvPr id="83" name="Rectangle 18">
            <a:extLst>
              <a:ext uri="{FF2B5EF4-FFF2-40B4-BE49-F238E27FC236}">
                <a16:creationId xmlns:a16="http://schemas.microsoft.com/office/drawing/2014/main" id="{39562F43-8C7F-2B74-E239-59D2B411BA19}"/>
              </a:ext>
            </a:extLst>
          </p:cNvPr>
          <p:cNvSpPr/>
          <p:nvPr/>
        </p:nvSpPr>
        <p:spPr>
          <a:xfrm>
            <a:off x="725887" y="576763"/>
            <a:ext cx="10881360" cy="16459"/>
          </a:xfrm>
          <a:prstGeom prst="rect">
            <a:avLst/>
          </a:prstGeom>
          <a:solidFill>
            <a:srgbClr val="1F2D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44" name="Table 17">
            <a:extLst>
              <a:ext uri="{FF2B5EF4-FFF2-40B4-BE49-F238E27FC236}">
                <a16:creationId xmlns:a16="http://schemas.microsoft.com/office/drawing/2014/main" id="{ECDEB085-AAA4-5271-6BC1-EF0A60BE5D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1573440"/>
              </p:ext>
            </p:extLst>
          </p:nvPr>
        </p:nvGraphicFramePr>
        <p:xfrm>
          <a:off x="5590953" y="4111255"/>
          <a:ext cx="2964810" cy="25317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0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4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0161">
                <a:tc>
                  <a:txBody>
                    <a:bodyPr/>
                    <a:lstStyle/>
                    <a:p>
                      <a:pPr algn="ctr"/>
                      <a:r>
                        <a:rPr lang="az-Cyrl-AZ" sz="1100" b="1" i="0" u="none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Олимпиада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965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z-Cyrl-AZ" sz="1100" b="1" i="0" u="none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Нәтиже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96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601">
                <a:tc>
                  <a:txBody>
                    <a:bodyPr/>
                    <a:lstStyle/>
                    <a:p>
                      <a:pPr algn="ctr"/>
                      <a:r>
                        <a:rPr lang="az-Cyrl-AZ" sz="1050" b="1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Физика</a:t>
                      </a:r>
                      <a:br>
                        <a:rPr lang="az-Cyrl-AZ" sz="105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</a:br>
                      <a:r>
                        <a:rPr lang="az-Cyrl-AZ" sz="105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(</a:t>
                      </a:r>
                      <a:r>
                        <a:rPr lang="en-US" sz="1050" b="0" i="0" u="none" dirty="0" err="1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IPhO</a:t>
                      </a:r>
                      <a:r>
                        <a:rPr lang="en-US" sz="105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z-Cyrl-AZ" sz="110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5 алтын (100% қатысу)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962">
                <a:tc>
                  <a:txBody>
                    <a:bodyPr/>
                    <a:lstStyle/>
                    <a:p>
                      <a:pPr algn="ctr"/>
                      <a:r>
                        <a:rPr lang="az-Cyrl-AZ" sz="1050" b="1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Химия</a:t>
                      </a:r>
                      <a:r>
                        <a:rPr lang="az-Cyrl-AZ" sz="105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 </a:t>
                      </a:r>
                    </a:p>
                    <a:p>
                      <a:pPr algn="ctr"/>
                      <a:r>
                        <a:rPr lang="az-Cyrl-AZ" sz="105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(</a:t>
                      </a:r>
                      <a:r>
                        <a:rPr lang="en-US" sz="1050" b="0" i="0" u="none" dirty="0" err="1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IChO</a:t>
                      </a:r>
                      <a:r>
                        <a:rPr lang="en-US" sz="105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z-Cyrl-AZ" sz="110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1 алтын,</a:t>
                      </a:r>
                      <a:br>
                        <a:rPr lang="az-Cyrl-AZ" sz="110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</a:br>
                      <a:r>
                        <a:rPr lang="az-Cyrl-AZ" sz="110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3 күміс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962">
                <a:tc>
                  <a:txBody>
                    <a:bodyPr/>
                    <a:lstStyle/>
                    <a:p>
                      <a:pPr algn="ctr"/>
                      <a:r>
                        <a:rPr lang="az-Cyrl-AZ" sz="1050" b="1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Информатика</a:t>
                      </a:r>
                      <a:br>
                        <a:rPr lang="az-Cyrl-AZ" sz="105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</a:br>
                      <a:r>
                        <a:rPr lang="az-Cyrl-AZ" sz="105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(</a:t>
                      </a:r>
                      <a:r>
                        <a:rPr lang="en-US" sz="105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IOI 2026)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z-Cyrl-AZ" sz="110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1 алтын,</a:t>
                      </a:r>
                      <a:br>
                        <a:rPr lang="az-Cyrl-AZ" sz="110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</a:br>
                      <a:r>
                        <a:rPr lang="az-Cyrl-AZ" sz="110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3 күміс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962">
                <a:tc>
                  <a:txBody>
                    <a:bodyPr/>
                    <a:lstStyle/>
                    <a:p>
                      <a:pPr algn="ctr"/>
                      <a:r>
                        <a:rPr lang="az-Cyrl-AZ" sz="1050" b="1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Биология</a:t>
                      </a:r>
                      <a:br>
                        <a:rPr lang="az-Cyrl-AZ" sz="1050" b="1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</a:br>
                      <a:r>
                        <a:rPr lang="az-Cyrl-AZ" sz="105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(</a:t>
                      </a:r>
                      <a:r>
                        <a:rPr lang="en-US" sz="105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IBO)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z-Cyrl-AZ" sz="110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3 күміс,</a:t>
                      </a:r>
                      <a:br>
                        <a:rPr lang="az-Cyrl-AZ" sz="110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</a:br>
                      <a:r>
                        <a:rPr lang="az-Cyrl-AZ" sz="110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1 қола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962">
                <a:tc>
                  <a:txBody>
                    <a:bodyPr/>
                    <a:lstStyle/>
                    <a:p>
                      <a:pPr algn="ctr"/>
                      <a:r>
                        <a:rPr lang="az-Cyrl-AZ" sz="1050" b="1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География</a:t>
                      </a:r>
                      <a:endParaRPr lang="en-US" sz="1050" b="0" i="0" u="none">
                        <a:solidFill>
                          <a:srgbClr val="1E293B"/>
                        </a:solidFill>
                        <a:latin typeface="Cambria"/>
                        <a:ea typeface="Cambria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z-Cyrl-AZ" sz="110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2 алтын,</a:t>
                      </a:r>
                      <a:br>
                        <a:rPr lang="az-Cyrl-AZ" sz="110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</a:br>
                      <a:r>
                        <a:rPr lang="az-Cyrl-AZ" sz="110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2 күміс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0161">
                <a:tc>
                  <a:txBody>
                    <a:bodyPr/>
                    <a:lstStyle/>
                    <a:p>
                      <a:pPr algn="ctr"/>
                      <a:r>
                        <a:rPr lang="kk-KZ" sz="1050" b="1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Лингвистика</a:t>
                      </a:r>
                      <a:endParaRPr lang="en-US" sz="1050" b="0" i="0" u="none">
                        <a:solidFill>
                          <a:srgbClr val="1E293B"/>
                        </a:solidFill>
                        <a:latin typeface="Cambria"/>
                        <a:ea typeface="Cambria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z-Cyrl-AZ" sz="110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1 бронзовая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6334794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8B74E91F-8565-D307-AC09-23E61FC9AACB}"/>
              </a:ext>
            </a:extLst>
          </p:cNvPr>
          <p:cNvSpPr txBox="1"/>
          <p:nvPr/>
        </p:nvSpPr>
        <p:spPr>
          <a:xfrm>
            <a:off x="5387164" y="693620"/>
            <a:ext cx="6388394" cy="408623"/>
          </a:xfrm>
          <a:prstGeom prst="roundRect">
            <a:avLst/>
          </a:prstGeom>
          <a:solidFill>
            <a:schemeClr val="bg1"/>
          </a:solidFill>
          <a:ln>
            <a:solidFill>
              <a:srgbClr val="B08B32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err="1">
                <a:solidFill>
                  <a:srgbClr val="B29651"/>
                </a:solidFill>
                <a:latin typeface="Cambria"/>
                <a:ea typeface="Cambria"/>
              </a:rPr>
              <a:t>Халықаралық</a:t>
            </a:r>
            <a:r>
              <a:rPr lang="ru-RU" b="1">
                <a:solidFill>
                  <a:srgbClr val="B29651"/>
                </a:solidFill>
                <a:latin typeface="Cambria"/>
                <a:ea typeface="Cambria"/>
              </a:rPr>
              <a:t> </a:t>
            </a:r>
            <a:r>
              <a:rPr lang="ru-RU" b="1" err="1">
                <a:solidFill>
                  <a:srgbClr val="B29651"/>
                </a:solidFill>
                <a:latin typeface="Cambria"/>
                <a:ea typeface="Cambria"/>
              </a:rPr>
              <a:t>олимпиадалар</a:t>
            </a:r>
            <a:endParaRPr lang="ru-RU"/>
          </a:p>
        </p:txBody>
      </p:sp>
      <p:sp>
        <p:nvSpPr>
          <p:cNvPr id="6" name="Rounded Rectangle 20">
            <a:extLst>
              <a:ext uri="{FF2B5EF4-FFF2-40B4-BE49-F238E27FC236}">
                <a16:creationId xmlns:a16="http://schemas.microsoft.com/office/drawing/2014/main" id="{D573B349-C71F-DCE9-7233-4C359629C174}"/>
              </a:ext>
            </a:extLst>
          </p:cNvPr>
          <p:cNvSpPr/>
          <p:nvPr/>
        </p:nvSpPr>
        <p:spPr>
          <a:xfrm>
            <a:off x="5425709" y="3480167"/>
            <a:ext cx="6499444" cy="469967"/>
          </a:xfrm>
          <a:prstGeom prst="roundRect">
            <a:avLst>
              <a:gd name="adj" fmla="val 12511"/>
            </a:avLst>
          </a:prstGeom>
          <a:solidFill>
            <a:srgbClr val="F6F8FC"/>
          </a:solidFill>
          <a:ln w="10160">
            <a:solidFill>
              <a:srgbClr val="BCC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D1407F9-E1EC-8FF4-CB02-B608769030CA}"/>
              </a:ext>
            </a:extLst>
          </p:cNvPr>
          <p:cNvSpPr txBox="1"/>
          <p:nvPr/>
        </p:nvSpPr>
        <p:spPr>
          <a:xfrm>
            <a:off x="5962184" y="3399842"/>
            <a:ext cx="3216226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az-Cyrl-AZ" sz="3200" b="1">
                <a:solidFill>
                  <a:srgbClr val="B29651"/>
                </a:solidFill>
                <a:latin typeface="Cambria"/>
                <a:ea typeface="Cambria"/>
              </a:rPr>
              <a:t>36</a:t>
            </a:r>
            <a:r>
              <a:rPr lang="az-Cyrl-AZ" sz="2000" b="1" i="0" u="none">
                <a:solidFill>
                  <a:srgbClr val="B29651"/>
                </a:solidFill>
                <a:latin typeface="Cambria"/>
                <a:ea typeface="Cambria"/>
              </a:rPr>
              <a:t> медаль</a:t>
            </a:r>
            <a:endParaRPr lang="en-US" sz="2000">
              <a:latin typeface="Cambria"/>
              <a:ea typeface="Cambria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EBBBB2C-4D12-FCEC-E489-E845A8825B92}"/>
              </a:ext>
            </a:extLst>
          </p:cNvPr>
          <p:cNvSpPr txBox="1"/>
          <p:nvPr/>
        </p:nvSpPr>
        <p:spPr>
          <a:xfrm>
            <a:off x="8723964" y="3505204"/>
            <a:ext cx="304527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>
                <a:solidFill>
                  <a:srgbClr val="00205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2026 </a:t>
            </a:r>
            <a:r>
              <a:rPr lang="ru-RU" sz="1600" err="1">
                <a:solidFill>
                  <a:srgbClr val="00205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жылдың</a:t>
            </a:r>
            <a:r>
              <a:rPr lang="ru-RU" sz="1600">
                <a:solidFill>
                  <a:srgbClr val="00205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600" err="1">
                <a:solidFill>
                  <a:srgbClr val="00205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жазы</a:t>
            </a:r>
            <a:endParaRPr lang="en-US" sz="1600">
              <a:solidFill>
                <a:srgbClr val="00205D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012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2B5B3120-7018-80F8-A434-3A18D0E770A5}"/>
              </a:ext>
            </a:extLst>
          </p:cNvPr>
          <p:cNvGrpSpPr/>
          <p:nvPr/>
        </p:nvGrpSpPr>
        <p:grpSpPr>
          <a:xfrm>
            <a:off x="603725" y="884274"/>
            <a:ext cx="10862307" cy="4768219"/>
            <a:chOff x="763212" y="990600"/>
            <a:chExt cx="10844587" cy="4307476"/>
          </a:xfrm>
        </p:grpSpPr>
        <p:sp>
          <p:nvSpPr>
            <p:cNvPr id="13" name="Полилиния: фигура 12">
              <a:extLst>
                <a:ext uri="{FF2B5EF4-FFF2-40B4-BE49-F238E27FC236}">
                  <a16:creationId xmlns:a16="http://schemas.microsoft.com/office/drawing/2014/main" id="{577F2426-EC80-15D4-49BF-199DD4A0CF9B}"/>
                </a:ext>
              </a:extLst>
            </p:cNvPr>
            <p:cNvSpPr/>
            <p:nvPr/>
          </p:nvSpPr>
          <p:spPr>
            <a:xfrm>
              <a:off x="763212" y="2238246"/>
              <a:ext cx="2843204" cy="1886137"/>
            </a:xfrm>
            <a:custGeom>
              <a:avLst/>
              <a:gdLst>
                <a:gd name="csX0" fmla="*/ 0 w 2494860"/>
                <a:gd name="csY0" fmla="*/ 205774 h 2057737"/>
                <a:gd name="csX1" fmla="*/ 205774 w 2494860"/>
                <a:gd name="csY1" fmla="*/ 0 h 2057737"/>
                <a:gd name="csX2" fmla="*/ 2289086 w 2494860"/>
                <a:gd name="csY2" fmla="*/ 0 h 2057737"/>
                <a:gd name="csX3" fmla="*/ 2494860 w 2494860"/>
                <a:gd name="csY3" fmla="*/ 205774 h 2057737"/>
                <a:gd name="csX4" fmla="*/ 2494860 w 2494860"/>
                <a:gd name="csY4" fmla="*/ 1851963 h 2057737"/>
                <a:gd name="csX5" fmla="*/ 2289086 w 2494860"/>
                <a:gd name="csY5" fmla="*/ 2057737 h 2057737"/>
                <a:gd name="csX6" fmla="*/ 205774 w 2494860"/>
                <a:gd name="csY6" fmla="*/ 2057737 h 2057737"/>
                <a:gd name="csX7" fmla="*/ 0 w 2494860"/>
                <a:gd name="csY7" fmla="*/ 1851963 h 2057737"/>
                <a:gd name="csX8" fmla="*/ 0 w 2494860"/>
                <a:gd name="csY8" fmla="*/ 205774 h 20577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494860" h="2057737">
                  <a:moveTo>
                    <a:pt x="0" y="205774"/>
                  </a:moveTo>
                  <a:cubicBezTo>
                    <a:pt x="0" y="92128"/>
                    <a:pt x="92128" y="0"/>
                    <a:pt x="205774" y="0"/>
                  </a:cubicBezTo>
                  <a:lnTo>
                    <a:pt x="2289086" y="0"/>
                  </a:lnTo>
                  <a:cubicBezTo>
                    <a:pt x="2402732" y="0"/>
                    <a:pt x="2494860" y="92128"/>
                    <a:pt x="2494860" y="205774"/>
                  </a:cubicBezTo>
                  <a:lnTo>
                    <a:pt x="2494860" y="1851963"/>
                  </a:lnTo>
                  <a:cubicBezTo>
                    <a:pt x="2494860" y="1965609"/>
                    <a:pt x="2402732" y="2057737"/>
                    <a:pt x="2289086" y="2057737"/>
                  </a:cubicBezTo>
                  <a:lnTo>
                    <a:pt x="205774" y="2057737"/>
                  </a:lnTo>
                  <a:cubicBezTo>
                    <a:pt x="92128" y="2057737"/>
                    <a:pt x="0" y="1965609"/>
                    <a:pt x="0" y="1851963"/>
                  </a:cubicBezTo>
                  <a:lnTo>
                    <a:pt x="0" y="205774"/>
                  </a:lnTo>
                  <a:close/>
                </a:path>
              </a:pathLst>
            </a:custGeom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024" tIns="74024" rIns="74024" bIns="514967" numCol="1" spcCol="1270" anchor="t" anchorCtr="0">
              <a:noAutofit/>
            </a:bodyPr>
            <a:lstStyle/>
            <a:p>
              <a:pPr marL="0" marR="0" lvl="1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tabLst/>
                <a:defRPr/>
              </a:pPr>
              <a:endParaRPr lang="ru-RU" sz="1400" i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114300" lvl="1" indent="-114300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/>
                <a:buChar char="•"/>
                <a:defRPr/>
              </a:pPr>
              <a:r>
                <a:rPr lang="ru-RU" sz="1400" i="1">
                  <a:solidFill>
                    <a:srgbClr val="002060"/>
                  </a:solidFill>
                  <a:latin typeface="Cambria"/>
                  <a:ea typeface="Cambria"/>
                </a:rPr>
                <a:t>зерттеу және ББЖМ нәтижелері → білім беру бағдарламаларын түзету → нысаналы басқарушылық шешімдер</a:t>
              </a:r>
            </a:p>
          </p:txBody>
        </p:sp>
        <p:sp>
          <p:nvSpPr>
            <p:cNvPr id="14" name="Shape 13">
              <a:extLst>
                <a:ext uri="{FF2B5EF4-FFF2-40B4-BE49-F238E27FC236}">
                  <a16:creationId xmlns:a16="http://schemas.microsoft.com/office/drawing/2014/main" id="{7EBD1F68-2727-6EDB-7DCC-B0644FFD8254}"/>
                </a:ext>
              </a:extLst>
            </p:cNvPr>
            <p:cNvSpPr/>
            <p:nvPr/>
          </p:nvSpPr>
          <p:spPr>
            <a:xfrm>
              <a:off x="2296696" y="2501654"/>
              <a:ext cx="3476813" cy="2796422"/>
            </a:xfrm>
            <a:prstGeom prst="leftCircularArrow">
              <a:avLst>
                <a:gd name="adj1" fmla="val 4129"/>
                <a:gd name="adj2" fmla="val 520142"/>
                <a:gd name="adj3" fmla="val 2295652"/>
                <a:gd name="adj4" fmla="val 9024489"/>
                <a:gd name="adj5" fmla="val 4817"/>
              </a:avLst>
            </a:prstGeom>
            <a:solidFill>
              <a:srgbClr val="B29651"/>
            </a:solidFill>
          </p:spPr>
          <p:style>
            <a:lnRef idx="0">
              <a:schemeClr val="accent1">
                <a:shade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shade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Полилиния: фигура 14">
              <a:extLst>
                <a:ext uri="{FF2B5EF4-FFF2-40B4-BE49-F238E27FC236}">
                  <a16:creationId xmlns:a16="http://schemas.microsoft.com/office/drawing/2014/main" id="{37ED9D3C-BF2E-366E-6C6B-FCA814AD3946}"/>
                </a:ext>
              </a:extLst>
            </p:cNvPr>
            <p:cNvSpPr/>
            <p:nvPr/>
          </p:nvSpPr>
          <p:spPr>
            <a:xfrm>
              <a:off x="1395036" y="3720211"/>
              <a:ext cx="2527292" cy="808344"/>
            </a:xfrm>
            <a:custGeom>
              <a:avLst/>
              <a:gdLst>
                <a:gd name="csX0" fmla="*/ 0 w 2217653"/>
                <a:gd name="csY0" fmla="*/ 88189 h 881887"/>
                <a:gd name="csX1" fmla="*/ 88189 w 2217653"/>
                <a:gd name="csY1" fmla="*/ 0 h 881887"/>
                <a:gd name="csX2" fmla="*/ 2129464 w 2217653"/>
                <a:gd name="csY2" fmla="*/ 0 h 881887"/>
                <a:gd name="csX3" fmla="*/ 2217653 w 2217653"/>
                <a:gd name="csY3" fmla="*/ 88189 h 881887"/>
                <a:gd name="csX4" fmla="*/ 2217653 w 2217653"/>
                <a:gd name="csY4" fmla="*/ 793698 h 881887"/>
                <a:gd name="csX5" fmla="*/ 2129464 w 2217653"/>
                <a:gd name="csY5" fmla="*/ 881887 h 881887"/>
                <a:gd name="csX6" fmla="*/ 88189 w 2217653"/>
                <a:gd name="csY6" fmla="*/ 881887 h 881887"/>
                <a:gd name="csX7" fmla="*/ 0 w 2217653"/>
                <a:gd name="csY7" fmla="*/ 793698 h 881887"/>
                <a:gd name="csX8" fmla="*/ 0 w 2217653"/>
                <a:gd name="csY8" fmla="*/ 88189 h 8818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217653" h="881887">
                  <a:moveTo>
                    <a:pt x="0" y="88189"/>
                  </a:moveTo>
                  <a:cubicBezTo>
                    <a:pt x="0" y="39484"/>
                    <a:pt x="39484" y="0"/>
                    <a:pt x="88189" y="0"/>
                  </a:cubicBezTo>
                  <a:lnTo>
                    <a:pt x="2129464" y="0"/>
                  </a:lnTo>
                  <a:cubicBezTo>
                    <a:pt x="2178169" y="0"/>
                    <a:pt x="2217653" y="39484"/>
                    <a:pt x="2217653" y="88189"/>
                  </a:cubicBezTo>
                  <a:lnTo>
                    <a:pt x="2217653" y="793698"/>
                  </a:lnTo>
                  <a:cubicBezTo>
                    <a:pt x="2217653" y="842403"/>
                    <a:pt x="2178169" y="881887"/>
                    <a:pt x="2129464" y="881887"/>
                  </a:cubicBezTo>
                  <a:lnTo>
                    <a:pt x="88189" y="881887"/>
                  </a:lnTo>
                  <a:cubicBezTo>
                    <a:pt x="39484" y="881887"/>
                    <a:pt x="0" y="842403"/>
                    <a:pt x="0" y="793698"/>
                  </a:cubicBezTo>
                  <a:lnTo>
                    <a:pt x="0" y="88189"/>
                  </a:lnTo>
                  <a:close/>
                </a:path>
              </a:pathLst>
            </a:cu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595" tIns="42340" rIns="50595" bIns="42340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kumimoji="0" lang="ru-RU" sz="13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/>
                  <a:ea typeface="Cambria"/>
                  <a:cs typeface="+mn-lt"/>
                </a:rPr>
                <a:t>1 — </a:t>
              </a:r>
              <a:r>
                <a:rPr lang="ru-RU" sz="1300" b="1">
                  <a:solidFill>
                    <a:prstClr val="white"/>
                  </a:solidFill>
                  <a:latin typeface="Cambria"/>
                  <a:ea typeface="Cambria"/>
                  <a:cs typeface="+mn-lt"/>
                </a:rPr>
                <a:t>САПА</a:t>
              </a:r>
              <a:br>
                <a:rPr lang="ru-RU" sz="1300" b="1">
                  <a:latin typeface="Cambria"/>
                  <a:ea typeface="Cambria"/>
                  <a:cs typeface="+mn-lt"/>
                </a:rPr>
              </a:br>
              <a:r>
                <a:rPr lang="ru-RU" sz="1300" b="1">
                  <a:solidFill>
                    <a:prstClr val="white"/>
                  </a:solidFill>
                  <a:latin typeface="Cambria"/>
                  <a:ea typeface="Cambria"/>
                  <a:cs typeface="+mn-lt"/>
                </a:rPr>
                <a:t> </a:t>
              </a:r>
              <a:r>
                <a:rPr lang="ru-RU" sz="1300" i="1">
                  <a:solidFill>
                    <a:prstClr val="white"/>
                  </a:solidFill>
                  <a:latin typeface="Cambria"/>
                  <a:ea typeface="Cambria"/>
                  <a:cs typeface="+mn-lt"/>
                </a:rPr>
                <a:t>нәтижелерді тіркеуден </a:t>
              </a:r>
              <a:r>
                <a:rPr kumimoji="0" lang="ru-RU" sz="13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/>
                  <a:ea typeface="Cambria"/>
                  <a:cs typeface="+mn-lt"/>
                </a:rPr>
                <a:t>→ </a:t>
              </a:r>
              <a:r>
                <a:rPr lang="ru-RU" sz="1300" i="1">
                  <a:solidFill>
                    <a:prstClr val="white"/>
                  </a:solidFill>
                  <a:latin typeface="Cambria"/>
                  <a:ea typeface="Cambria"/>
                  <a:cs typeface="+mn-lt"/>
                </a:rPr>
                <a:t>сапаны басқаруға</a:t>
              </a:r>
              <a:endParaRPr lang="ru-RU">
                <a:solidFill>
                  <a:prstClr val="white"/>
                </a:solidFill>
                <a:latin typeface="Cambria"/>
                <a:ea typeface="Cambria"/>
              </a:endParaRPr>
            </a:p>
          </p:txBody>
        </p:sp>
        <p:sp>
          <p:nvSpPr>
            <p:cNvPr id="16" name="Полилиния: фигура 15">
              <a:extLst>
                <a:ext uri="{FF2B5EF4-FFF2-40B4-BE49-F238E27FC236}">
                  <a16:creationId xmlns:a16="http://schemas.microsoft.com/office/drawing/2014/main" id="{30855BEE-4CC0-4069-EC8B-582FB33B28B4}"/>
                </a:ext>
              </a:extLst>
            </p:cNvPr>
            <p:cNvSpPr/>
            <p:nvPr/>
          </p:nvSpPr>
          <p:spPr>
            <a:xfrm>
              <a:off x="4605948" y="2193088"/>
              <a:ext cx="2843204" cy="1886137"/>
            </a:xfrm>
            <a:custGeom>
              <a:avLst/>
              <a:gdLst>
                <a:gd name="csX0" fmla="*/ 0 w 2494860"/>
                <a:gd name="csY0" fmla="*/ 205774 h 2057737"/>
                <a:gd name="csX1" fmla="*/ 205774 w 2494860"/>
                <a:gd name="csY1" fmla="*/ 0 h 2057737"/>
                <a:gd name="csX2" fmla="*/ 2289086 w 2494860"/>
                <a:gd name="csY2" fmla="*/ 0 h 2057737"/>
                <a:gd name="csX3" fmla="*/ 2494860 w 2494860"/>
                <a:gd name="csY3" fmla="*/ 205774 h 2057737"/>
                <a:gd name="csX4" fmla="*/ 2494860 w 2494860"/>
                <a:gd name="csY4" fmla="*/ 1851963 h 2057737"/>
                <a:gd name="csX5" fmla="*/ 2289086 w 2494860"/>
                <a:gd name="csY5" fmla="*/ 2057737 h 2057737"/>
                <a:gd name="csX6" fmla="*/ 205774 w 2494860"/>
                <a:gd name="csY6" fmla="*/ 2057737 h 2057737"/>
                <a:gd name="csX7" fmla="*/ 0 w 2494860"/>
                <a:gd name="csY7" fmla="*/ 1851963 h 2057737"/>
                <a:gd name="csX8" fmla="*/ 0 w 2494860"/>
                <a:gd name="csY8" fmla="*/ 205774 h 20577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494860" h="2057737">
                  <a:moveTo>
                    <a:pt x="0" y="205774"/>
                  </a:moveTo>
                  <a:cubicBezTo>
                    <a:pt x="0" y="92128"/>
                    <a:pt x="92128" y="0"/>
                    <a:pt x="205774" y="0"/>
                  </a:cubicBezTo>
                  <a:lnTo>
                    <a:pt x="2289086" y="0"/>
                  </a:lnTo>
                  <a:cubicBezTo>
                    <a:pt x="2402732" y="0"/>
                    <a:pt x="2494860" y="92128"/>
                    <a:pt x="2494860" y="205774"/>
                  </a:cubicBezTo>
                  <a:lnTo>
                    <a:pt x="2494860" y="1851963"/>
                  </a:lnTo>
                  <a:cubicBezTo>
                    <a:pt x="2494860" y="1965609"/>
                    <a:pt x="2402732" y="2057737"/>
                    <a:pt x="2289086" y="2057737"/>
                  </a:cubicBezTo>
                  <a:lnTo>
                    <a:pt x="205774" y="2057737"/>
                  </a:lnTo>
                  <a:cubicBezTo>
                    <a:pt x="92128" y="2057737"/>
                    <a:pt x="0" y="1965609"/>
                    <a:pt x="0" y="1851963"/>
                  </a:cubicBezTo>
                  <a:lnTo>
                    <a:pt x="0" y="205774"/>
                  </a:lnTo>
                  <a:close/>
                </a:path>
              </a:pathLst>
            </a:custGeom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  <a:hueOff val="240958"/>
                <a:satOff val="-5040"/>
                <a:lumOff val="28042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024" tIns="514968" rIns="74024" bIns="74023" numCol="1" spcCol="1270" anchor="t" anchorCtr="0">
              <a:noAutofit/>
            </a:bodyPr>
            <a:lstStyle/>
            <a:p>
              <a:pPr marL="114300" lvl="1" indent="-114300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/>
                <a:buChar char="•"/>
                <a:defRPr/>
              </a:pPr>
              <a:r>
                <a:rPr lang="ru-RU" sz="1400" i="1">
                  <a:solidFill>
                    <a:srgbClr val="002060"/>
                  </a:solidFill>
                  <a:latin typeface="Cambria"/>
                  <a:ea typeface="Cambria"/>
                </a:rPr>
                <a:t>бейімделмелі білім беру траекториялары </a:t>
              </a:r>
            </a:p>
            <a:p>
              <a:pPr marL="114300" lvl="1" indent="-114300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/>
                <a:buChar char="•"/>
                <a:defRPr/>
              </a:pPr>
              <a:r>
                <a:rPr lang="ru-RU" sz="1400" i="1">
                  <a:solidFill>
                    <a:srgbClr val="002060"/>
                  </a:solidFill>
                  <a:latin typeface="Cambria"/>
                  <a:ea typeface="Cambria"/>
                </a:rPr>
                <a:t>білім алушының дайындық деңгейі мен қажеттіліктерін ескеру </a:t>
              </a:r>
            </a:p>
            <a:p>
              <a:pPr marL="114300" lvl="1" indent="-114300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/>
                <a:buChar char="•"/>
                <a:defRPr/>
              </a:pPr>
              <a:r>
                <a:rPr lang="ru-RU" sz="1400" i="1">
                  <a:solidFill>
                    <a:srgbClr val="002060"/>
                  </a:solidFill>
                  <a:latin typeface="Cambria"/>
                  <a:ea typeface="Cambria"/>
                </a:rPr>
                <a:t>педагогтің көмекшісі ретінде ЖИ</a:t>
              </a:r>
            </a:p>
            <a:p>
              <a:pPr marL="114300" lvl="1" indent="-114300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7" name="Стрелка: круговая 16">
              <a:extLst>
                <a:ext uri="{FF2B5EF4-FFF2-40B4-BE49-F238E27FC236}">
                  <a16:creationId xmlns:a16="http://schemas.microsoft.com/office/drawing/2014/main" id="{3DB065F2-D62F-27D7-CE83-A57445E6E2B1}"/>
                </a:ext>
              </a:extLst>
            </p:cNvPr>
            <p:cNvSpPr/>
            <p:nvPr/>
          </p:nvSpPr>
          <p:spPr>
            <a:xfrm>
              <a:off x="6115738" y="990600"/>
              <a:ext cx="3840111" cy="3088625"/>
            </a:xfrm>
            <a:prstGeom prst="circularArrow">
              <a:avLst>
                <a:gd name="adj1" fmla="val 3738"/>
                <a:gd name="adj2" fmla="val 466509"/>
                <a:gd name="adj3" fmla="val 19357980"/>
                <a:gd name="adj4" fmla="val 12575511"/>
                <a:gd name="adj5" fmla="val 4362"/>
              </a:avLst>
            </a:prstGeom>
            <a:solidFill>
              <a:srgbClr val="B29651"/>
            </a:solidFill>
          </p:spPr>
          <p:style>
            <a:lnRef idx="0">
              <a:schemeClr val="accent1">
                <a:shade val="90000"/>
                <a:hueOff val="375112"/>
                <a:satOff val="-6927"/>
                <a:lumOff val="32127"/>
                <a:alphaOff val="0"/>
              </a:schemeClr>
            </a:lnRef>
            <a:fillRef idx="1">
              <a:schemeClr val="accent1">
                <a:shade val="90000"/>
                <a:hueOff val="375112"/>
                <a:satOff val="-6927"/>
                <a:lumOff val="32127"/>
                <a:alphaOff val="0"/>
              </a:schemeClr>
            </a:fillRef>
            <a:effectRef idx="0">
              <a:schemeClr val="accent1">
                <a:shade val="90000"/>
                <a:hueOff val="375112"/>
                <a:satOff val="-6927"/>
                <a:lumOff val="32127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Полилиния: фигура 17">
              <a:extLst>
                <a:ext uri="{FF2B5EF4-FFF2-40B4-BE49-F238E27FC236}">
                  <a16:creationId xmlns:a16="http://schemas.microsoft.com/office/drawing/2014/main" id="{17073F87-9BA5-404E-D379-449D7F6C0E6A}"/>
                </a:ext>
              </a:extLst>
            </p:cNvPr>
            <p:cNvSpPr/>
            <p:nvPr/>
          </p:nvSpPr>
          <p:spPr>
            <a:xfrm>
              <a:off x="5237771" y="1834073"/>
              <a:ext cx="2527292" cy="808344"/>
            </a:xfrm>
            <a:custGeom>
              <a:avLst/>
              <a:gdLst>
                <a:gd name="csX0" fmla="*/ 0 w 2217653"/>
                <a:gd name="csY0" fmla="*/ 88189 h 881887"/>
                <a:gd name="csX1" fmla="*/ 88189 w 2217653"/>
                <a:gd name="csY1" fmla="*/ 0 h 881887"/>
                <a:gd name="csX2" fmla="*/ 2129464 w 2217653"/>
                <a:gd name="csY2" fmla="*/ 0 h 881887"/>
                <a:gd name="csX3" fmla="*/ 2217653 w 2217653"/>
                <a:gd name="csY3" fmla="*/ 88189 h 881887"/>
                <a:gd name="csX4" fmla="*/ 2217653 w 2217653"/>
                <a:gd name="csY4" fmla="*/ 793698 h 881887"/>
                <a:gd name="csX5" fmla="*/ 2129464 w 2217653"/>
                <a:gd name="csY5" fmla="*/ 881887 h 881887"/>
                <a:gd name="csX6" fmla="*/ 88189 w 2217653"/>
                <a:gd name="csY6" fmla="*/ 881887 h 881887"/>
                <a:gd name="csX7" fmla="*/ 0 w 2217653"/>
                <a:gd name="csY7" fmla="*/ 793698 h 881887"/>
                <a:gd name="csX8" fmla="*/ 0 w 2217653"/>
                <a:gd name="csY8" fmla="*/ 88189 h 8818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217653" h="881887">
                  <a:moveTo>
                    <a:pt x="0" y="88189"/>
                  </a:moveTo>
                  <a:cubicBezTo>
                    <a:pt x="0" y="39484"/>
                    <a:pt x="39484" y="0"/>
                    <a:pt x="88189" y="0"/>
                  </a:cubicBezTo>
                  <a:lnTo>
                    <a:pt x="2129464" y="0"/>
                  </a:lnTo>
                  <a:cubicBezTo>
                    <a:pt x="2178169" y="0"/>
                    <a:pt x="2217653" y="39484"/>
                    <a:pt x="2217653" y="88189"/>
                  </a:cubicBezTo>
                  <a:lnTo>
                    <a:pt x="2217653" y="793698"/>
                  </a:lnTo>
                  <a:cubicBezTo>
                    <a:pt x="2217653" y="842403"/>
                    <a:pt x="2178169" y="881887"/>
                    <a:pt x="2129464" y="881887"/>
                  </a:cubicBezTo>
                  <a:lnTo>
                    <a:pt x="88189" y="881887"/>
                  </a:lnTo>
                  <a:cubicBezTo>
                    <a:pt x="39484" y="881887"/>
                    <a:pt x="0" y="842403"/>
                    <a:pt x="0" y="793698"/>
                  </a:cubicBezTo>
                  <a:lnTo>
                    <a:pt x="0" y="88189"/>
                  </a:lnTo>
                  <a:close/>
                </a:path>
              </a:pathLst>
            </a:cu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50000"/>
                <a:hueOff val="240958"/>
                <a:satOff val="-5040"/>
                <a:lumOff val="28042"/>
                <a:alphaOff val="0"/>
              </a:schemeClr>
            </a:fillRef>
            <a:effectRef idx="0">
              <a:schemeClr val="accent1">
                <a:shade val="50000"/>
                <a:hueOff val="240958"/>
                <a:satOff val="-5040"/>
                <a:lumOff val="2804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595" tIns="42340" rIns="50595" bIns="42340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1300" b="1">
                  <a:solidFill>
                    <a:prstClr val="white"/>
                  </a:solidFill>
                  <a:latin typeface="Cambria"/>
                  <a:ea typeface="Cambria"/>
                  <a:cs typeface="+mn-lt"/>
                </a:rPr>
                <a:t>2 — ДЕРБЕСТЕНДІРУ</a:t>
              </a:r>
              <a:br>
                <a:rPr lang="ru-RU" sz="1300">
                  <a:latin typeface="Cambria"/>
                  <a:ea typeface="Cambria"/>
                </a:rPr>
              </a:br>
              <a:r>
                <a:rPr lang="ru-RU" sz="1300" i="1">
                  <a:solidFill>
                    <a:prstClr val="white"/>
                  </a:solidFill>
                  <a:latin typeface="Cambria"/>
                  <a:ea typeface="Cambria"/>
                  <a:cs typeface="+mn-lt"/>
                </a:rPr>
                <a:t>жаппай бірыңғай модельден → дербестендірілген оқытуға</a:t>
              </a:r>
            </a:p>
          </p:txBody>
        </p:sp>
        <p:sp>
          <p:nvSpPr>
            <p:cNvPr id="19" name="Полилиния: фигура 18">
              <a:extLst>
                <a:ext uri="{FF2B5EF4-FFF2-40B4-BE49-F238E27FC236}">
                  <a16:creationId xmlns:a16="http://schemas.microsoft.com/office/drawing/2014/main" id="{605455C5-DB15-D4ED-E371-3F9F66552B8F}"/>
                </a:ext>
              </a:extLst>
            </p:cNvPr>
            <p:cNvSpPr/>
            <p:nvPr/>
          </p:nvSpPr>
          <p:spPr>
            <a:xfrm>
              <a:off x="8377800" y="2204864"/>
              <a:ext cx="2843204" cy="1886137"/>
            </a:xfrm>
            <a:custGeom>
              <a:avLst/>
              <a:gdLst>
                <a:gd name="csX0" fmla="*/ 0 w 2494860"/>
                <a:gd name="csY0" fmla="*/ 205774 h 2057737"/>
                <a:gd name="csX1" fmla="*/ 205774 w 2494860"/>
                <a:gd name="csY1" fmla="*/ 0 h 2057737"/>
                <a:gd name="csX2" fmla="*/ 2289086 w 2494860"/>
                <a:gd name="csY2" fmla="*/ 0 h 2057737"/>
                <a:gd name="csX3" fmla="*/ 2494860 w 2494860"/>
                <a:gd name="csY3" fmla="*/ 205774 h 2057737"/>
                <a:gd name="csX4" fmla="*/ 2494860 w 2494860"/>
                <a:gd name="csY4" fmla="*/ 1851963 h 2057737"/>
                <a:gd name="csX5" fmla="*/ 2289086 w 2494860"/>
                <a:gd name="csY5" fmla="*/ 2057737 h 2057737"/>
                <a:gd name="csX6" fmla="*/ 205774 w 2494860"/>
                <a:gd name="csY6" fmla="*/ 2057737 h 2057737"/>
                <a:gd name="csX7" fmla="*/ 0 w 2494860"/>
                <a:gd name="csY7" fmla="*/ 1851963 h 2057737"/>
                <a:gd name="csX8" fmla="*/ 0 w 2494860"/>
                <a:gd name="csY8" fmla="*/ 205774 h 20577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494860" h="2057737">
                  <a:moveTo>
                    <a:pt x="0" y="205774"/>
                  </a:moveTo>
                  <a:cubicBezTo>
                    <a:pt x="0" y="92128"/>
                    <a:pt x="92128" y="0"/>
                    <a:pt x="205774" y="0"/>
                  </a:cubicBezTo>
                  <a:lnTo>
                    <a:pt x="2289086" y="0"/>
                  </a:lnTo>
                  <a:cubicBezTo>
                    <a:pt x="2402732" y="0"/>
                    <a:pt x="2494860" y="92128"/>
                    <a:pt x="2494860" y="205774"/>
                  </a:cubicBezTo>
                  <a:lnTo>
                    <a:pt x="2494860" y="1851963"/>
                  </a:lnTo>
                  <a:cubicBezTo>
                    <a:pt x="2494860" y="1965609"/>
                    <a:pt x="2402732" y="2057737"/>
                    <a:pt x="2289086" y="2057737"/>
                  </a:cubicBezTo>
                  <a:lnTo>
                    <a:pt x="205774" y="2057737"/>
                  </a:lnTo>
                  <a:cubicBezTo>
                    <a:pt x="92128" y="2057737"/>
                    <a:pt x="0" y="1965609"/>
                    <a:pt x="0" y="1851963"/>
                  </a:cubicBezTo>
                  <a:lnTo>
                    <a:pt x="0" y="205774"/>
                  </a:lnTo>
                  <a:close/>
                </a:path>
              </a:pathLst>
            </a:custGeom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  <a:hueOff val="240958"/>
                <a:satOff val="-5040"/>
                <a:lumOff val="28042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024" tIns="74024" rIns="74024" bIns="514967" numCol="1" spcCol="1270" anchor="t" anchorCtr="0">
              <a:noAutofit/>
            </a:bodyPr>
            <a:lstStyle/>
            <a:p>
              <a:pPr marL="114300" lvl="1" indent="-114300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/>
                <a:buChar char="•"/>
                <a:defRPr/>
              </a:pPr>
              <a:r>
                <a:rPr lang="ru-RU" sz="1400" i="1">
                  <a:solidFill>
                    <a:srgbClr val="002060"/>
                  </a:solidFill>
                  <a:latin typeface="Cambria"/>
                  <a:ea typeface="Cambria"/>
                </a:rPr>
                <a:t>оқытудың икемді форматтары мен деңгейлері </a:t>
              </a:r>
            </a:p>
            <a:p>
              <a:pPr marL="114300" lvl="1" indent="-114300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/>
                <a:buChar char="•"/>
                <a:defRPr/>
              </a:pPr>
              <a:r>
                <a:rPr lang="ru-RU" sz="1400" i="1">
                  <a:solidFill>
                    <a:srgbClr val="002060"/>
                  </a:solidFill>
                  <a:latin typeface="Cambria"/>
                  <a:ea typeface="Cambria"/>
                </a:rPr>
                <a:t>жаңа құзыреттер мен біліктіліктер </a:t>
              </a:r>
            </a:p>
            <a:p>
              <a:pPr marL="114300" lvl="1" indent="-114300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/>
                <a:buChar char="•"/>
                <a:defRPr/>
              </a:pPr>
              <a:r>
                <a:rPr lang="ru-RU" sz="1400" i="1">
                  <a:solidFill>
                    <a:srgbClr val="002060"/>
                  </a:solidFill>
                  <a:latin typeface="Cambria"/>
                  <a:ea typeface="Cambria"/>
                </a:rPr>
                <a:t>өмір бойы кәсіби даму</a:t>
              </a:r>
            </a:p>
          </p:txBody>
        </p:sp>
        <p:sp>
          <p:nvSpPr>
            <p:cNvPr id="20" name="Полилиния: фигура 19">
              <a:extLst>
                <a:ext uri="{FF2B5EF4-FFF2-40B4-BE49-F238E27FC236}">
                  <a16:creationId xmlns:a16="http://schemas.microsoft.com/office/drawing/2014/main" id="{DE4282AE-3FDF-1842-B7F2-E3987134752E}"/>
                </a:ext>
              </a:extLst>
            </p:cNvPr>
            <p:cNvSpPr/>
            <p:nvPr/>
          </p:nvSpPr>
          <p:spPr>
            <a:xfrm>
              <a:off x="9080507" y="3720211"/>
              <a:ext cx="2527292" cy="808344"/>
            </a:xfrm>
            <a:custGeom>
              <a:avLst/>
              <a:gdLst>
                <a:gd name="csX0" fmla="*/ 0 w 2217653"/>
                <a:gd name="csY0" fmla="*/ 88189 h 881887"/>
                <a:gd name="csX1" fmla="*/ 88189 w 2217653"/>
                <a:gd name="csY1" fmla="*/ 0 h 881887"/>
                <a:gd name="csX2" fmla="*/ 2129464 w 2217653"/>
                <a:gd name="csY2" fmla="*/ 0 h 881887"/>
                <a:gd name="csX3" fmla="*/ 2217653 w 2217653"/>
                <a:gd name="csY3" fmla="*/ 88189 h 881887"/>
                <a:gd name="csX4" fmla="*/ 2217653 w 2217653"/>
                <a:gd name="csY4" fmla="*/ 793698 h 881887"/>
                <a:gd name="csX5" fmla="*/ 2129464 w 2217653"/>
                <a:gd name="csY5" fmla="*/ 881887 h 881887"/>
                <a:gd name="csX6" fmla="*/ 88189 w 2217653"/>
                <a:gd name="csY6" fmla="*/ 881887 h 881887"/>
                <a:gd name="csX7" fmla="*/ 0 w 2217653"/>
                <a:gd name="csY7" fmla="*/ 793698 h 881887"/>
                <a:gd name="csX8" fmla="*/ 0 w 2217653"/>
                <a:gd name="csY8" fmla="*/ 88189 h 8818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217653" h="881887">
                  <a:moveTo>
                    <a:pt x="0" y="88189"/>
                  </a:moveTo>
                  <a:cubicBezTo>
                    <a:pt x="0" y="39484"/>
                    <a:pt x="39484" y="0"/>
                    <a:pt x="88189" y="0"/>
                  </a:cubicBezTo>
                  <a:lnTo>
                    <a:pt x="2129464" y="0"/>
                  </a:lnTo>
                  <a:cubicBezTo>
                    <a:pt x="2178169" y="0"/>
                    <a:pt x="2217653" y="39484"/>
                    <a:pt x="2217653" y="88189"/>
                  </a:cubicBezTo>
                  <a:lnTo>
                    <a:pt x="2217653" y="793698"/>
                  </a:lnTo>
                  <a:cubicBezTo>
                    <a:pt x="2217653" y="842403"/>
                    <a:pt x="2178169" y="881887"/>
                    <a:pt x="2129464" y="881887"/>
                  </a:cubicBezTo>
                  <a:lnTo>
                    <a:pt x="88189" y="881887"/>
                  </a:lnTo>
                  <a:cubicBezTo>
                    <a:pt x="39484" y="881887"/>
                    <a:pt x="0" y="842403"/>
                    <a:pt x="0" y="793698"/>
                  </a:cubicBezTo>
                  <a:lnTo>
                    <a:pt x="0" y="88189"/>
                  </a:lnTo>
                  <a:close/>
                </a:path>
              </a:pathLst>
            </a:cu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50000"/>
                <a:hueOff val="240958"/>
                <a:satOff val="-5040"/>
                <a:lumOff val="28042"/>
                <a:alphaOff val="0"/>
              </a:schemeClr>
            </a:fillRef>
            <a:effectRef idx="0">
              <a:schemeClr val="accent1">
                <a:shade val="50000"/>
                <a:hueOff val="240958"/>
                <a:satOff val="-5040"/>
                <a:lumOff val="2804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595" tIns="42340" rIns="50595" bIns="42340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1300" b="1">
                  <a:solidFill>
                    <a:prstClr val="white"/>
                  </a:solidFill>
                  <a:latin typeface="Cambria"/>
                  <a:ea typeface="Cambria"/>
                  <a:cs typeface="+mn-lt"/>
                </a:rPr>
                <a:t>3 — ҮЗДІКСІЗДІК</a:t>
              </a:r>
              <a:br>
                <a:rPr lang="ru-RU" sz="1300">
                  <a:latin typeface="Cambria"/>
                  <a:ea typeface="Cambria"/>
                </a:rPr>
              </a:br>
              <a:r>
                <a:rPr lang="ru-RU" sz="1300" i="1">
                  <a:solidFill>
                    <a:prstClr val="white"/>
                  </a:solidFill>
                  <a:latin typeface="Cambria"/>
                  <a:ea typeface="Cambria"/>
                  <a:cs typeface="+mn-lt"/>
                </a:rPr>
                <a:t>шектеулі траекториядан → өмір бойы оқуға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6E3DBF6-0E4A-FCC5-7C98-24881183B21E}"/>
              </a:ext>
            </a:extLst>
          </p:cNvPr>
          <p:cNvSpPr txBox="1"/>
          <p:nvPr/>
        </p:nvSpPr>
        <p:spPr>
          <a:xfrm>
            <a:off x="423333" y="114445"/>
            <a:ext cx="11160473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457200">
              <a:defRPr/>
            </a:pPr>
            <a:r>
              <a:rPr lang="ru-RU" sz="2400" b="1">
                <a:solidFill>
                  <a:srgbClr val="002060"/>
                </a:solidFill>
                <a:latin typeface="Cambria"/>
                <a:ea typeface="Cambria"/>
                <a:cs typeface="+mn-lt"/>
              </a:rPr>
              <a:t>ДАМУДЫҢ НЕГІЗГІ БАСЫМДЫҚТАРЫ</a:t>
            </a:r>
            <a:endParaRPr lang="ru-RU">
              <a:latin typeface="Cambria"/>
              <a:ea typeface="Cambria"/>
            </a:endParaRPr>
          </a:p>
          <a:p>
            <a:pPr marL="0" marR="0" lvl="0" indent="0" algn="ct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A62883AD-7043-5485-2268-695E9C0A16AA}"/>
              </a:ext>
            </a:extLst>
          </p:cNvPr>
          <p:cNvGrpSpPr/>
          <p:nvPr/>
        </p:nvGrpSpPr>
        <p:grpSpPr>
          <a:xfrm>
            <a:off x="603938" y="5766928"/>
            <a:ext cx="11023599" cy="580826"/>
            <a:chOff x="829733" y="5858932"/>
            <a:chExt cx="11023599" cy="580826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DF2EA49A-8C3D-5D53-4982-E820DEA181EE}"/>
                </a:ext>
              </a:extLst>
            </p:cNvPr>
            <p:cNvSpPr/>
            <p:nvPr/>
          </p:nvSpPr>
          <p:spPr>
            <a:xfrm>
              <a:off x="829733" y="5858932"/>
              <a:ext cx="11023599" cy="580826"/>
            </a:xfrm>
            <a:prstGeom prst="rect">
              <a:avLst/>
            </a:prstGeom>
            <a:ln>
              <a:solidFill>
                <a:srgbClr val="996633"/>
              </a:solidFill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Полилиния: фигура 3">
              <a:extLst>
                <a:ext uri="{FF2B5EF4-FFF2-40B4-BE49-F238E27FC236}">
                  <a16:creationId xmlns:a16="http://schemas.microsoft.com/office/drawing/2014/main" id="{A4EFBCE6-CE39-FA96-E879-9969191FAC2B}"/>
                </a:ext>
              </a:extLst>
            </p:cNvPr>
            <p:cNvSpPr/>
            <p:nvPr/>
          </p:nvSpPr>
          <p:spPr>
            <a:xfrm>
              <a:off x="834577" y="5858932"/>
              <a:ext cx="2118059" cy="580826"/>
            </a:xfrm>
            <a:custGeom>
              <a:avLst/>
              <a:gdLst>
                <a:gd name="csX0" fmla="*/ 0 w 2118059"/>
                <a:gd name="csY0" fmla="*/ 58083 h 580826"/>
                <a:gd name="csX1" fmla="*/ 58083 w 2118059"/>
                <a:gd name="csY1" fmla="*/ 0 h 580826"/>
                <a:gd name="csX2" fmla="*/ 2059976 w 2118059"/>
                <a:gd name="csY2" fmla="*/ 0 h 580826"/>
                <a:gd name="csX3" fmla="*/ 2118059 w 2118059"/>
                <a:gd name="csY3" fmla="*/ 58083 h 580826"/>
                <a:gd name="csX4" fmla="*/ 2118059 w 2118059"/>
                <a:gd name="csY4" fmla="*/ 522743 h 580826"/>
                <a:gd name="csX5" fmla="*/ 2059976 w 2118059"/>
                <a:gd name="csY5" fmla="*/ 580826 h 580826"/>
                <a:gd name="csX6" fmla="*/ 58083 w 2118059"/>
                <a:gd name="csY6" fmla="*/ 580826 h 580826"/>
                <a:gd name="csX7" fmla="*/ 0 w 2118059"/>
                <a:gd name="csY7" fmla="*/ 522743 h 580826"/>
                <a:gd name="csX8" fmla="*/ 0 w 2118059"/>
                <a:gd name="csY8" fmla="*/ 58083 h 5808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118059" h="580826">
                  <a:moveTo>
                    <a:pt x="0" y="58083"/>
                  </a:moveTo>
                  <a:cubicBezTo>
                    <a:pt x="0" y="26005"/>
                    <a:pt x="26005" y="0"/>
                    <a:pt x="58083" y="0"/>
                  </a:cubicBezTo>
                  <a:lnTo>
                    <a:pt x="2059976" y="0"/>
                  </a:lnTo>
                  <a:cubicBezTo>
                    <a:pt x="2092054" y="0"/>
                    <a:pt x="2118059" y="26005"/>
                    <a:pt x="2118059" y="58083"/>
                  </a:cubicBezTo>
                  <a:lnTo>
                    <a:pt x="2118059" y="522743"/>
                  </a:lnTo>
                  <a:cubicBezTo>
                    <a:pt x="2118059" y="554821"/>
                    <a:pt x="2092054" y="580826"/>
                    <a:pt x="2059976" y="580826"/>
                  </a:cubicBezTo>
                  <a:lnTo>
                    <a:pt x="58083" y="580826"/>
                  </a:lnTo>
                  <a:cubicBezTo>
                    <a:pt x="26005" y="580826"/>
                    <a:pt x="0" y="554821"/>
                    <a:pt x="0" y="522743"/>
                  </a:cubicBezTo>
                  <a:lnTo>
                    <a:pt x="0" y="58083"/>
                  </a:lnTo>
                  <a:close/>
                </a:path>
              </a:pathLst>
            </a:custGeom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162" tIns="74162" rIns="74162" bIns="74162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b="1">
                  <a:solidFill>
                    <a:srgbClr val="002060"/>
                  </a:solidFill>
                  <a:latin typeface="Cambria"/>
                  <a:ea typeface="Cambria"/>
                </a:rPr>
                <a:t>ҚАМТУ</a:t>
              </a:r>
              <a:endParaRPr lang="ru-RU" sz="1500" b="1" kern="1200">
                <a:ea typeface="+mn-lt"/>
                <a:cs typeface="+mn-lt"/>
              </a:endParaRPr>
            </a:p>
          </p:txBody>
        </p:sp>
        <p:sp>
          <p:nvSpPr>
            <p:cNvPr id="5" name="Полилиния: фигура 4">
              <a:extLst>
                <a:ext uri="{FF2B5EF4-FFF2-40B4-BE49-F238E27FC236}">
                  <a16:creationId xmlns:a16="http://schemas.microsoft.com/office/drawing/2014/main" id="{649C0BEA-DE00-2DC1-7870-461674095F5A}"/>
                </a:ext>
              </a:extLst>
            </p:cNvPr>
            <p:cNvSpPr/>
            <p:nvPr/>
          </p:nvSpPr>
          <p:spPr>
            <a:xfrm>
              <a:off x="3164442" y="5886705"/>
              <a:ext cx="449028" cy="525278"/>
            </a:xfrm>
            <a:custGeom>
              <a:avLst/>
              <a:gdLst>
                <a:gd name="csX0" fmla="*/ 0 w 449028"/>
                <a:gd name="csY0" fmla="*/ 105056 h 525278"/>
                <a:gd name="csX1" fmla="*/ 224514 w 449028"/>
                <a:gd name="csY1" fmla="*/ 105056 h 525278"/>
                <a:gd name="csX2" fmla="*/ 224514 w 449028"/>
                <a:gd name="csY2" fmla="*/ 0 h 525278"/>
                <a:gd name="csX3" fmla="*/ 449028 w 449028"/>
                <a:gd name="csY3" fmla="*/ 262639 h 525278"/>
                <a:gd name="csX4" fmla="*/ 224514 w 449028"/>
                <a:gd name="csY4" fmla="*/ 525278 h 525278"/>
                <a:gd name="csX5" fmla="*/ 224514 w 449028"/>
                <a:gd name="csY5" fmla="*/ 420222 h 525278"/>
                <a:gd name="csX6" fmla="*/ 0 w 449028"/>
                <a:gd name="csY6" fmla="*/ 420222 h 525278"/>
                <a:gd name="csX7" fmla="*/ 0 w 449028"/>
                <a:gd name="csY7" fmla="*/ 105056 h 5252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49028" h="525278">
                  <a:moveTo>
                    <a:pt x="0" y="105056"/>
                  </a:moveTo>
                  <a:lnTo>
                    <a:pt x="224514" y="105056"/>
                  </a:lnTo>
                  <a:lnTo>
                    <a:pt x="224514" y="0"/>
                  </a:lnTo>
                  <a:lnTo>
                    <a:pt x="449028" y="262639"/>
                  </a:lnTo>
                  <a:lnTo>
                    <a:pt x="224514" y="525278"/>
                  </a:lnTo>
                  <a:lnTo>
                    <a:pt x="224514" y="420222"/>
                  </a:lnTo>
                  <a:lnTo>
                    <a:pt x="0" y="420222"/>
                  </a:lnTo>
                  <a:lnTo>
                    <a:pt x="0" y="105056"/>
                  </a:lnTo>
                  <a:close/>
                </a:path>
              </a:pathLst>
            </a:custGeom>
            <a:solidFill>
              <a:srgbClr val="B29651"/>
            </a:solidFill>
            <a:ln>
              <a:solidFill>
                <a:srgbClr val="996633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105056" rIns="134708" bIns="105056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1200" kern="1200"/>
            </a:p>
          </p:txBody>
        </p:sp>
        <p:sp>
          <p:nvSpPr>
            <p:cNvPr id="6" name="Полилиния: фигура 5">
              <a:extLst>
                <a:ext uri="{FF2B5EF4-FFF2-40B4-BE49-F238E27FC236}">
                  <a16:creationId xmlns:a16="http://schemas.microsoft.com/office/drawing/2014/main" id="{BF5A28C4-D997-606E-744F-09994B5872E9}"/>
                </a:ext>
              </a:extLst>
            </p:cNvPr>
            <p:cNvSpPr/>
            <p:nvPr/>
          </p:nvSpPr>
          <p:spPr>
            <a:xfrm>
              <a:off x="3799860" y="5858932"/>
              <a:ext cx="2118059" cy="580826"/>
            </a:xfrm>
            <a:custGeom>
              <a:avLst/>
              <a:gdLst>
                <a:gd name="csX0" fmla="*/ 0 w 2118059"/>
                <a:gd name="csY0" fmla="*/ 58083 h 580826"/>
                <a:gd name="csX1" fmla="*/ 58083 w 2118059"/>
                <a:gd name="csY1" fmla="*/ 0 h 580826"/>
                <a:gd name="csX2" fmla="*/ 2059976 w 2118059"/>
                <a:gd name="csY2" fmla="*/ 0 h 580826"/>
                <a:gd name="csX3" fmla="*/ 2118059 w 2118059"/>
                <a:gd name="csY3" fmla="*/ 58083 h 580826"/>
                <a:gd name="csX4" fmla="*/ 2118059 w 2118059"/>
                <a:gd name="csY4" fmla="*/ 522743 h 580826"/>
                <a:gd name="csX5" fmla="*/ 2059976 w 2118059"/>
                <a:gd name="csY5" fmla="*/ 580826 h 580826"/>
                <a:gd name="csX6" fmla="*/ 58083 w 2118059"/>
                <a:gd name="csY6" fmla="*/ 580826 h 580826"/>
                <a:gd name="csX7" fmla="*/ 0 w 2118059"/>
                <a:gd name="csY7" fmla="*/ 522743 h 580826"/>
                <a:gd name="csX8" fmla="*/ 0 w 2118059"/>
                <a:gd name="csY8" fmla="*/ 58083 h 5808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118059" h="580826">
                  <a:moveTo>
                    <a:pt x="0" y="58083"/>
                  </a:moveTo>
                  <a:cubicBezTo>
                    <a:pt x="0" y="26005"/>
                    <a:pt x="26005" y="0"/>
                    <a:pt x="58083" y="0"/>
                  </a:cubicBezTo>
                  <a:lnTo>
                    <a:pt x="2059976" y="0"/>
                  </a:lnTo>
                  <a:cubicBezTo>
                    <a:pt x="2092054" y="0"/>
                    <a:pt x="2118059" y="26005"/>
                    <a:pt x="2118059" y="58083"/>
                  </a:cubicBezTo>
                  <a:lnTo>
                    <a:pt x="2118059" y="522743"/>
                  </a:lnTo>
                  <a:cubicBezTo>
                    <a:pt x="2118059" y="554821"/>
                    <a:pt x="2092054" y="580826"/>
                    <a:pt x="2059976" y="580826"/>
                  </a:cubicBezTo>
                  <a:lnTo>
                    <a:pt x="58083" y="580826"/>
                  </a:lnTo>
                  <a:cubicBezTo>
                    <a:pt x="26005" y="580826"/>
                    <a:pt x="0" y="554821"/>
                    <a:pt x="0" y="522743"/>
                  </a:cubicBezTo>
                  <a:lnTo>
                    <a:pt x="0" y="58083"/>
                  </a:lnTo>
                  <a:close/>
                </a:path>
              </a:pathLst>
            </a:custGeom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162" tIns="74162" rIns="74162" bIns="74162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b="1">
                  <a:solidFill>
                    <a:srgbClr val="002060"/>
                  </a:solidFill>
                  <a:latin typeface="Cambria"/>
                  <a:ea typeface="Cambria"/>
                </a:rPr>
                <a:t>САПА</a:t>
              </a:r>
              <a:endParaRPr lang="ru-RU"/>
            </a:p>
          </p:txBody>
        </p:sp>
        <p:sp>
          <p:nvSpPr>
            <p:cNvPr id="8" name="Полилиния: фигура 7">
              <a:extLst>
                <a:ext uri="{FF2B5EF4-FFF2-40B4-BE49-F238E27FC236}">
                  <a16:creationId xmlns:a16="http://schemas.microsoft.com/office/drawing/2014/main" id="{51F5E318-C8A4-D64F-3EE2-EB24F43EBD4E}"/>
                </a:ext>
              </a:extLst>
            </p:cNvPr>
            <p:cNvSpPr/>
            <p:nvPr/>
          </p:nvSpPr>
          <p:spPr>
            <a:xfrm>
              <a:off x="6129726" y="5886705"/>
              <a:ext cx="449028" cy="525278"/>
            </a:xfrm>
            <a:custGeom>
              <a:avLst/>
              <a:gdLst>
                <a:gd name="csX0" fmla="*/ 0 w 449028"/>
                <a:gd name="csY0" fmla="*/ 105056 h 525278"/>
                <a:gd name="csX1" fmla="*/ 224514 w 449028"/>
                <a:gd name="csY1" fmla="*/ 105056 h 525278"/>
                <a:gd name="csX2" fmla="*/ 224514 w 449028"/>
                <a:gd name="csY2" fmla="*/ 0 h 525278"/>
                <a:gd name="csX3" fmla="*/ 449028 w 449028"/>
                <a:gd name="csY3" fmla="*/ 262639 h 525278"/>
                <a:gd name="csX4" fmla="*/ 224514 w 449028"/>
                <a:gd name="csY4" fmla="*/ 525278 h 525278"/>
                <a:gd name="csX5" fmla="*/ 224514 w 449028"/>
                <a:gd name="csY5" fmla="*/ 420222 h 525278"/>
                <a:gd name="csX6" fmla="*/ 0 w 449028"/>
                <a:gd name="csY6" fmla="*/ 420222 h 525278"/>
                <a:gd name="csX7" fmla="*/ 0 w 449028"/>
                <a:gd name="csY7" fmla="*/ 105056 h 5252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49028" h="525278">
                  <a:moveTo>
                    <a:pt x="0" y="105056"/>
                  </a:moveTo>
                  <a:lnTo>
                    <a:pt x="224514" y="105056"/>
                  </a:lnTo>
                  <a:lnTo>
                    <a:pt x="224514" y="0"/>
                  </a:lnTo>
                  <a:lnTo>
                    <a:pt x="449028" y="262639"/>
                  </a:lnTo>
                  <a:lnTo>
                    <a:pt x="224514" y="525278"/>
                  </a:lnTo>
                  <a:lnTo>
                    <a:pt x="224514" y="420222"/>
                  </a:lnTo>
                  <a:lnTo>
                    <a:pt x="0" y="420222"/>
                  </a:lnTo>
                  <a:lnTo>
                    <a:pt x="0" y="105056"/>
                  </a:lnTo>
                  <a:close/>
                </a:path>
              </a:pathLst>
            </a:custGeom>
            <a:solidFill>
              <a:srgbClr val="B29651"/>
            </a:solidFill>
            <a:ln>
              <a:solidFill>
                <a:srgbClr val="996633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105056" rIns="134708" bIns="105056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1200" kern="1200"/>
            </a:p>
          </p:txBody>
        </p:sp>
        <p:sp>
          <p:nvSpPr>
            <p:cNvPr id="9" name="Полилиния: фигура 8">
              <a:extLst>
                <a:ext uri="{FF2B5EF4-FFF2-40B4-BE49-F238E27FC236}">
                  <a16:creationId xmlns:a16="http://schemas.microsoft.com/office/drawing/2014/main" id="{7FAD2D9A-DC77-2C02-2EAC-750342BDAC34}"/>
                </a:ext>
              </a:extLst>
            </p:cNvPr>
            <p:cNvSpPr/>
            <p:nvPr/>
          </p:nvSpPr>
          <p:spPr>
            <a:xfrm>
              <a:off x="6765144" y="5858932"/>
              <a:ext cx="2118059" cy="580826"/>
            </a:xfrm>
            <a:custGeom>
              <a:avLst/>
              <a:gdLst>
                <a:gd name="csX0" fmla="*/ 0 w 2118059"/>
                <a:gd name="csY0" fmla="*/ 58083 h 580826"/>
                <a:gd name="csX1" fmla="*/ 58083 w 2118059"/>
                <a:gd name="csY1" fmla="*/ 0 h 580826"/>
                <a:gd name="csX2" fmla="*/ 2059976 w 2118059"/>
                <a:gd name="csY2" fmla="*/ 0 h 580826"/>
                <a:gd name="csX3" fmla="*/ 2118059 w 2118059"/>
                <a:gd name="csY3" fmla="*/ 58083 h 580826"/>
                <a:gd name="csX4" fmla="*/ 2118059 w 2118059"/>
                <a:gd name="csY4" fmla="*/ 522743 h 580826"/>
                <a:gd name="csX5" fmla="*/ 2059976 w 2118059"/>
                <a:gd name="csY5" fmla="*/ 580826 h 580826"/>
                <a:gd name="csX6" fmla="*/ 58083 w 2118059"/>
                <a:gd name="csY6" fmla="*/ 580826 h 580826"/>
                <a:gd name="csX7" fmla="*/ 0 w 2118059"/>
                <a:gd name="csY7" fmla="*/ 522743 h 580826"/>
                <a:gd name="csX8" fmla="*/ 0 w 2118059"/>
                <a:gd name="csY8" fmla="*/ 58083 h 5808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118059" h="580826">
                  <a:moveTo>
                    <a:pt x="0" y="58083"/>
                  </a:moveTo>
                  <a:cubicBezTo>
                    <a:pt x="0" y="26005"/>
                    <a:pt x="26005" y="0"/>
                    <a:pt x="58083" y="0"/>
                  </a:cubicBezTo>
                  <a:lnTo>
                    <a:pt x="2059976" y="0"/>
                  </a:lnTo>
                  <a:cubicBezTo>
                    <a:pt x="2092054" y="0"/>
                    <a:pt x="2118059" y="26005"/>
                    <a:pt x="2118059" y="58083"/>
                  </a:cubicBezTo>
                  <a:lnTo>
                    <a:pt x="2118059" y="522743"/>
                  </a:lnTo>
                  <a:cubicBezTo>
                    <a:pt x="2118059" y="554821"/>
                    <a:pt x="2092054" y="580826"/>
                    <a:pt x="2059976" y="580826"/>
                  </a:cubicBezTo>
                  <a:lnTo>
                    <a:pt x="58083" y="580826"/>
                  </a:lnTo>
                  <a:cubicBezTo>
                    <a:pt x="26005" y="580826"/>
                    <a:pt x="0" y="554821"/>
                    <a:pt x="0" y="522743"/>
                  </a:cubicBezTo>
                  <a:lnTo>
                    <a:pt x="0" y="58083"/>
                  </a:lnTo>
                  <a:close/>
                </a:path>
              </a:pathLst>
            </a:custGeom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162" tIns="74162" rIns="74162" bIns="74162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500" b="1">
                  <a:solidFill>
                    <a:srgbClr val="002060"/>
                  </a:solidFill>
                  <a:latin typeface="Cambria"/>
                  <a:ea typeface="Cambria"/>
                </a:rPr>
                <a:t>ДЕРБЕСТЕНДІРУ</a:t>
              </a:r>
              <a:endParaRPr lang="ru-RU"/>
            </a:p>
          </p:txBody>
        </p:sp>
        <p:sp>
          <p:nvSpPr>
            <p:cNvPr id="10" name="Полилиния: фигура 9">
              <a:extLst>
                <a:ext uri="{FF2B5EF4-FFF2-40B4-BE49-F238E27FC236}">
                  <a16:creationId xmlns:a16="http://schemas.microsoft.com/office/drawing/2014/main" id="{29762413-79DD-4EED-96E1-568B27C47CE4}"/>
                </a:ext>
              </a:extLst>
            </p:cNvPr>
            <p:cNvSpPr/>
            <p:nvPr/>
          </p:nvSpPr>
          <p:spPr>
            <a:xfrm>
              <a:off x="9095010" y="5886705"/>
              <a:ext cx="449028" cy="525278"/>
            </a:xfrm>
            <a:custGeom>
              <a:avLst/>
              <a:gdLst>
                <a:gd name="csX0" fmla="*/ 0 w 449028"/>
                <a:gd name="csY0" fmla="*/ 105056 h 525278"/>
                <a:gd name="csX1" fmla="*/ 224514 w 449028"/>
                <a:gd name="csY1" fmla="*/ 105056 h 525278"/>
                <a:gd name="csX2" fmla="*/ 224514 w 449028"/>
                <a:gd name="csY2" fmla="*/ 0 h 525278"/>
                <a:gd name="csX3" fmla="*/ 449028 w 449028"/>
                <a:gd name="csY3" fmla="*/ 262639 h 525278"/>
                <a:gd name="csX4" fmla="*/ 224514 w 449028"/>
                <a:gd name="csY4" fmla="*/ 525278 h 525278"/>
                <a:gd name="csX5" fmla="*/ 224514 w 449028"/>
                <a:gd name="csY5" fmla="*/ 420222 h 525278"/>
                <a:gd name="csX6" fmla="*/ 0 w 449028"/>
                <a:gd name="csY6" fmla="*/ 420222 h 525278"/>
                <a:gd name="csX7" fmla="*/ 0 w 449028"/>
                <a:gd name="csY7" fmla="*/ 105056 h 5252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49028" h="525278">
                  <a:moveTo>
                    <a:pt x="0" y="105056"/>
                  </a:moveTo>
                  <a:lnTo>
                    <a:pt x="224514" y="105056"/>
                  </a:lnTo>
                  <a:lnTo>
                    <a:pt x="224514" y="0"/>
                  </a:lnTo>
                  <a:lnTo>
                    <a:pt x="449028" y="262639"/>
                  </a:lnTo>
                  <a:lnTo>
                    <a:pt x="224514" y="525278"/>
                  </a:lnTo>
                  <a:lnTo>
                    <a:pt x="224514" y="420222"/>
                  </a:lnTo>
                  <a:lnTo>
                    <a:pt x="0" y="420222"/>
                  </a:lnTo>
                  <a:lnTo>
                    <a:pt x="0" y="105056"/>
                  </a:lnTo>
                  <a:close/>
                </a:path>
              </a:pathLst>
            </a:custGeom>
            <a:solidFill>
              <a:srgbClr val="B29651"/>
            </a:solidFill>
            <a:ln>
              <a:solidFill>
                <a:srgbClr val="996633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105056" rIns="134708" bIns="105056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1200" kern="1200"/>
            </a:p>
          </p:txBody>
        </p:sp>
        <p:sp>
          <p:nvSpPr>
            <p:cNvPr id="21" name="Полилиния: фигура 20">
              <a:extLst>
                <a:ext uri="{FF2B5EF4-FFF2-40B4-BE49-F238E27FC236}">
                  <a16:creationId xmlns:a16="http://schemas.microsoft.com/office/drawing/2014/main" id="{83D690C9-EA77-B1FF-BCA8-478F82B900CD}"/>
                </a:ext>
              </a:extLst>
            </p:cNvPr>
            <p:cNvSpPr/>
            <p:nvPr/>
          </p:nvSpPr>
          <p:spPr>
            <a:xfrm>
              <a:off x="9730427" y="5858932"/>
              <a:ext cx="2118059" cy="580826"/>
            </a:xfrm>
            <a:custGeom>
              <a:avLst/>
              <a:gdLst>
                <a:gd name="csX0" fmla="*/ 0 w 2118059"/>
                <a:gd name="csY0" fmla="*/ 58083 h 580826"/>
                <a:gd name="csX1" fmla="*/ 58083 w 2118059"/>
                <a:gd name="csY1" fmla="*/ 0 h 580826"/>
                <a:gd name="csX2" fmla="*/ 2059976 w 2118059"/>
                <a:gd name="csY2" fmla="*/ 0 h 580826"/>
                <a:gd name="csX3" fmla="*/ 2118059 w 2118059"/>
                <a:gd name="csY3" fmla="*/ 58083 h 580826"/>
                <a:gd name="csX4" fmla="*/ 2118059 w 2118059"/>
                <a:gd name="csY4" fmla="*/ 522743 h 580826"/>
                <a:gd name="csX5" fmla="*/ 2059976 w 2118059"/>
                <a:gd name="csY5" fmla="*/ 580826 h 580826"/>
                <a:gd name="csX6" fmla="*/ 58083 w 2118059"/>
                <a:gd name="csY6" fmla="*/ 580826 h 580826"/>
                <a:gd name="csX7" fmla="*/ 0 w 2118059"/>
                <a:gd name="csY7" fmla="*/ 522743 h 580826"/>
                <a:gd name="csX8" fmla="*/ 0 w 2118059"/>
                <a:gd name="csY8" fmla="*/ 58083 h 5808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118059" h="580826">
                  <a:moveTo>
                    <a:pt x="0" y="58083"/>
                  </a:moveTo>
                  <a:cubicBezTo>
                    <a:pt x="0" y="26005"/>
                    <a:pt x="26005" y="0"/>
                    <a:pt x="58083" y="0"/>
                  </a:cubicBezTo>
                  <a:lnTo>
                    <a:pt x="2059976" y="0"/>
                  </a:lnTo>
                  <a:cubicBezTo>
                    <a:pt x="2092054" y="0"/>
                    <a:pt x="2118059" y="26005"/>
                    <a:pt x="2118059" y="58083"/>
                  </a:cubicBezTo>
                  <a:lnTo>
                    <a:pt x="2118059" y="522743"/>
                  </a:lnTo>
                  <a:cubicBezTo>
                    <a:pt x="2118059" y="554821"/>
                    <a:pt x="2092054" y="580826"/>
                    <a:pt x="2059976" y="580826"/>
                  </a:cubicBezTo>
                  <a:lnTo>
                    <a:pt x="58083" y="580826"/>
                  </a:lnTo>
                  <a:cubicBezTo>
                    <a:pt x="26005" y="580826"/>
                    <a:pt x="0" y="554821"/>
                    <a:pt x="0" y="522743"/>
                  </a:cubicBezTo>
                  <a:lnTo>
                    <a:pt x="0" y="58083"/>
                  </a:lnTo>
                  <a:close/>
                </a:path>
              </a:pathLst>
            </a:custGeom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162" tIns="74162" rIns="74162" bIns="74162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b="1">
                  <a:solidFill>
                    <a:srgbClr val="002060"/>
                  </a:solidFill>
                  <a:latin typeface="Cambria"/>
                  <a:ea typeface="Cambria"/>
                </a:rPr>
                <a:t>ҮЗДІКСІЗ БІЛІМ БЕРУ</a:t>
              </a:r>
              <a:endParaRPr lang="ru-RU"/>
            </a:p>
          </p:txBody>
        </p:sp>
      </p:grpSp>
      <p:sp>
        <p:nvSpPr>
          <p:cNvPr id="29" name="Rectangle 18">
            <a:extLst>
              <a:ext uri="{FF2B5EF4-FFF2-40B4-BE49-F238E27FC236}">
                <a16:creationId xmlns:a16="http://schemas.microsoft.com/office/drawing/2014/main" id="{389DFB5B-2A2B-6F08-4F5F-56BCC3B5CCD8}"/>
              </a:ext>
            </a:extLst>
          </p:cNvPr>
          <p:cNvSpPr/>
          <p:nvPr/>
        </p:nvSpPr>
        <p:spPr>
          <a:xfrm>
            <a:off x="1027143" y="576763"/>
            <a:ext cx="10881360" cy="16459"/>
          </a:xfrm>
          <a:prstGeom prst="rect">
            <a:avLst/>
          </a:prstGeom>
          <a:solidFill>
            <a:srgbClr val="1F2D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7628998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Зеленый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a82387d-61fb-4b2f-9eff-ef815e45d6b6">
      <Terms xmlns="http://schemas.microsoft.com/office/infopath/2007/PartnerControls"/>
    </lcf76f155ced4ddcb4097134ff3c332f>
    <TaxCatchAll xmlns="b06eeaaa-3f6e-4adf-a4f2-525bbb44651a" xsi:nil="true"/>
    <_x0414__x0430__x0442__x0430__x0438__x0432__x0440__x0435__x043c__x044f_ xmlns="2a82387d-61fb-4b2f-9eff-ef815e45d6b6" xsi:nil="true"/>
    <_Flow_SignoffStatus xmlns="2a82387d-61fb-4b2f-9eff-ef815e45d6b6" xsi:nil="true"/>
    <_x0434__x043e__x043a__x0438_ xmlns="2a82387d-61fb-4b2f-9eff-ef815e45d6b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C769B17AC1344D49B43DECC362824163" ma:contentTypeVersion="21" ma:contentTypeDescription="Создание документа." ma:contentTypeScope="" ma:versionID="89a55e44cc67786c7ed3dd0957e8c514">
  <xsd:schema xmlns:xsd="http://www.w3.org/2001/XMLSchema" xmlns:xs="http://www.w3.org/2001/XMLSchema" xmlns:p="http://schemas.microsoft.com/office/2006/metadata/properties" xmlns:ns2="2a82387d-61fb-4b2f-9eff-ef815e45d6b6" xmlns:ns3="b06eeaaa-3f6e-4adf-a4f2-525bbb44651a" targetNamespace="http://schemas.microsoft.com/office/2006/metadata/properties" ma:root="true" ma:fieldsID="f245da896c234a3937f9570fd3dedf5d" ns2:_="" ns3:_="">
    <xsd:import namespace="2a82387d-61fb-4b2f-9eff-ef815e45d6b6"/>
    <xsd:import namespace="b06eeaaa-3f6e-4adf-a4f2-525bbb4465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_Flow_SignoffStatus" minOccurs="0"/>
                <xsd:element ref="ns2:_x0434__x043e__x043a__x0438_" minOccurs="0"/>
                <xsd:element ref="ns2:_x0414__x0430__x0442__x0430__x0438__x0432__x0440__x0435__x043c__x044f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82387d-61fb-4b2f-9eff-ef815e45d6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Теги изображений" ma:readOnly="false" ma:fieldId="{5cf76f15-5ced-4ddc-b409-7134ff3c332f}" ma:taxonomyMulti="true" ma:sspId="c09832c1-04f0-4310-be15-596a7ef17b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Flow_SignoffStatus" ma:index="26" nillable="true" ma:displayName="Состояние одобрения" ma:internalName="_x0421__x043e__x0441__x0442__x043e__x044f__x043d__x0438__x0435__x0020__x043e__x0434__x043e__x0431__x0440__x0435__x043d__x0438__x044f_">
      <xsd:simpleType>
        <xsd:restriction base="dms:Text"/>
      </xsd:simpleType>
    </xsd:element>
    <xsd:element name="_x0434__x043e__x043a__x0438_" ma:index="27" nillable="true" ma:displayName="доки" ma:format="Dropdown" ma:internalName="_x0434__x043e__x043a__x0438_">
      <xsd:simpleType>
        <xsd:restriction base="dms:Choice">
          <xsd:enumeration value="все доки"/>
          <xsd:enumeration value="нет кп"/>
        </xsd:restriction>
      </xsd:simpleType>
    </xsd:element>
    <xsd:element name="_x0414__x0430__x0442__x0430__x0438__x0432__x0440__x0435__x043c__x044f_" ma:index="28" nillable="true" ma:displayName="Дата и время" ma:format="DateTime" ma:internalName="_x0414__x0430__x0442__x0430__x0438__x0432__x0440__x0435__x043c__x044f_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eeaaa-3f6e-4adf-a4f2-525bbb44651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2979d47-20cf-4513-be67-c7f8b9ecd5e7}" ma:internalName="TaxCatchAll" ma:showField="CatchAllData" ma:web="b06eeaaa-3f6e-4adf-a4f2-525bbb4465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6D3CEAD-0DA1-4DF9-A282-FF3760DCC8F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560F37-59E6-4306-A27E-BBA577FF749F}">
  <ds:schemaRefs>
    <ds:schemaRef ds:uri="2a82387d-61fb-4b2f-9eff-ef815e45d6b6"/>
    <ds:schemaRef ds:uri="b06eeaaa-3f6e-4adf-a4f2-525bbb44651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3553F21-3D72-461B-AD38-E1EA74D73A46}">
  <ds:schemaRefs>
    <ds:schemaRef ds:uri="2a82387d-61fb-4b2f-9eff-ef815e45d6b6"/>
    <ds:schemaRef ds:uri="b06eeaaa-3f6e-4adf-a4f2-525bbb44651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645</Words>
  <Application>Microsoft Macintosh PowerPoint</Application>
  <PresentationFormat>Широкоэкранный</PresentationFormat>
  <Paragraphs>154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Aptos</vt:lpstr>
      <vt:lpstr>Arial</vt:lpstr>
      <vt:lpstr>Calibri</vt:lpstr>
      <vt:lpstr>Cambria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Disigner</dc:creator>
  <cp:lastModifiedBy>Aiganym Isenova</cp:lastModifiedBy>
  <cp:revision>64</cp:revision>
  <dcterms:created xsi:type="dcterms:W3CDTF">2023-12-29T09:08:54Z</dcterms:created>
  <dcterms:modified xsi:type="dcterms:W3CDTF">2026-08-20T11:36:13Z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0x010100C769B17AC1344D49B43DECC362824163</vt:lpwstr>
  </property>
  <property fmtid="{D5CDD505-2E9C-101B-9397-08002B2CF9AE}" pid="3" name="MediaServiceImageTags">
    <vt:lpwstr/>
  </property>
</Properties>
</file>