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10402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30498B6-09A8-4CAF-A074-4B7C11568704}">
          <p14:sldIdLst>
            <p14:sldId id="10402"/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мантаева Айганым Тулеутаевна" initials="ААТ" lastIdx="1" clrIdx="0">
    <p:extLst>
      <p:ext uri="{19B8F6BF-5375-455C-9EA6-DF929625EA0E}">
        <p15:presenceInfo xmlns:p15="http://schemas.microsoft.com/office/powerpoint/2012/main" userId="S-1-5-21-921280135-2404522552-2480117368-126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A6"/>
    <a:srgbClr val="57C6CB"/>
    <a:srgbClr val="01B5D0"/>
    <a:srgbClr val="1681C7"/>
    <a:srgbClr val="F3F3F3"/>
    <a:srgbClr val="00ABD2"/>
    <a:srgbClr val="434343"/>
    <a:srgbClr val="1AA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5801" autoAdjust="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36760841499337E-2"/>
          <c:y val="0.12959416116640582"/>
          <c:w val="0.50506152533184712"/>
          <c:h val="0.7175176606313289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AAD-471D-87A6-3008D6239CC0}"/>
              </c:ext>
            </c:extLst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AAD-471D-87A6-3008D6239CC0}"/>
              </c:ext>
            </c:extLst>
          </c:dPt>
          <c:dPt>
            <c:idx val="2"/>
            <c:bubble3D val="0"/>
            <c:spPr>
              <a:solidFill>
                <a:srgbClr val="128ED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AAD-471D-87A6-3008D6239CC0}"/>
              </c:ext>
            </c:extLst>
          </c:dPt>
          <c:dPt>
            <c:idx val="3"/>
            <c:bubble3D val="0"/>
            <c:spPr>
              <a:solidFill>
                <a:srgbClr val="12A6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AAD-471D-87A6-3008D6239CC0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AAD-471D-87A6-3008D6239CC0}"/>
              </c:ext>
            </c:extLst>
          </c:dPt>
          <c:dPt>
            <c:idx val="5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AAD-471D-87A6-3008D6239CC0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40,4%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AD-471D-87A6-3008D6239CC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18,0%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AD-471D-87A6-3008D6239CC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18,3%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AD-471D-87A6-3008D6239C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Металлургия өнеркәсібі </c:v>
                </c:pt>
                <c:pt idx="1">
                  <c:v>Азық-түлік өндірісі</c:v>
                </c:pt>
                <c:pt idx="2">
                  <c:v>Машина жасау </c:v>
                </c:pt>
                <c:pt idx="3">
                  <c:v>Мұнай өңдеу</c:v>
                </c:pt>
                <c:pt idx="4">
                  <c:v>Құрылыс материалдары</c:v>
                </c:pt>
                <c:pt idx="5">
                  <c:v>Басқа</c:v>
                </c:pt>
              </c:strCache>
            </c:strRef>
          </c:cat>
          <c:val>
            <c:numRef>
              <c:f>Лист1!$B$2:$B$7</c:f>
              <c:numCache>
                <c:formatCode>0.0%</c:formatCode>
                <c:ptCount val="6"/>
                <c:pt idx="0">
                  <c:v>0.4</c:v>
                </c:pt>
                <c:pt idx="1">
                  <c:v>0.17899999999999999</c:v>
                </c:pt>
                <c:pt idx="2">
                  <c:v>0.154</c:v>
                </c:pt>
                <c:pt idx="3">
                  <c:v>6.8000000000000005E-2</c:v>
                </c:pt>
                <c:pt idx="4">
                  <c:v>5.8999999999999997E-2</c:v>
                </c:pt>
                <c:pt idx="5">
                  <c:v>0.106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AAD-471D-87A6-3008D6239C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967405289959351"/>
          <c:y val="3.3457259419380075E-2"/>
          <c:w val="0.41746630366866017"/>
          <c:h val="0.947925432778565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647932082974571E-2"/>
          <c:y val="4.0851764113346005E-2"/>
          <c:w val="0.86109171377349625"/>
          <c:h val="0.639852146995681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Өндіріс көлемі, трлн теңге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25,1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9D-4EC2-94F2-12B1BE322EF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30,7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9D-4EC2-94F2-12B1BE322E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жыл</c:v>
                </c:pt>
                <c:pt idx="1">
                  <c:v>2022 жыл</c:v>
                </c:pt>
                <c:pt idx="2">
                  <c:v>2023 жыл</c:v>
                </c:pt>
                <c:pt idx="3">
                  <c:v>2024 жыл</c:v>
                </c:pt>
                <c:pt idx="4">
                  <c:v>2025 жыл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17.100000000000001</c:v>
                </c:pt>
                <c:pt idx="1">
                  <c:v>21.2</c:v>
                </c:pt>
                <c:pt idx="2" formatCode="0.0">
                  <c:v>22</c:v>
                </c:pt>
                <c:pt idx="3" formatCode="0.0">
                  <c:v>25</c:v>
                </c:pt>
                <c:pt idx="4">
                  <c:v>30.6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9D-4EC2-94F2-12B1BE322E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013278975"/>
        <c:axId val="2013282719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Өндірістің нақты көлем индексі, 2021 жылға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0135586710197834E-2"/>
                  <c:y val="3.6327079485434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9D-4EC2-94F2-12B1BE322EF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2196218-8168-4B6C-8A51-7F6E0E35C500}" type="VALUE">
                      <a:rPr lang="en-US" b="1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KZ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B9D-4EC2-94F2-12B1BE322EF2}"/>
                </c:ext>
              </c:extLst>
            </c:dLbl>
            <c:dLbl>
              <c:idx val="2"/>
              <c:layout>
                <c:manualLayout>
                  <c:x val="-5.276911189690963E-2"/>
                  <c:y val="-6.15335881907802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9D-4EC2-94F2-12B1BE322EF2}"/>
                </c:ext>
              </c:extLst>
            </c:dLbl>
            <c:dLbl>
              <c:idx val="3"/>
              <c:layout>
                <c:manualLayout>
                  <c:x val="-5.4882038607206925E-2"/>
                  <c:y val="-4.6043162871641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9D-4EC2-94F2-12B1BE322EF2}"/>
                </c:ext>
              </c:extLst>
            </c:dLbl>
            <c:dLbl>
              <c:idx val="4"/>
              <c:layout>
                <c:manualLayout>
                  <c:x val="-5.9548739484902434E-2"/>
                  <c:y val="-4.032613917773419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123,4%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9D-4EC2-94F2-12B1BE322E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жыл</c:v>
                </c:pt>
                <c:pt idx="1">
                  <c:v>2022 жыл</c:v>
                </c:pt>
                <c:pt idx="2">
                  <c:v>2023 жыл</c:v>
                </c:pt>
                <c:pt idx="3">
                  <c:v>2024 жыл</c:v>
                </c:pt>
                <c:pt idx="4">
                  <c:v>2025 жыл</c:v>
                </c:pt>
              </c:strCache>
            </c:strRef>
          </c:cat>
          <c:val>
            <c:numRef>
              <c:f>Лист1!$C$2:$C$6</c:f>
              <c:numCache>
                <c:formatCode>0.0%</c:formatCode>
                <c:ptCount val="5"/>
                <c:pt idx="0">
                  <c:v>1</c:v>
                </c:pt>
                <c:pt idx="1">
                  <c:v>1.036</c:v>
                </c:pt>
                <c:pt idx="2">
                  <c:v>1.077</c:v>
                </c:pt>
                <c:pt idx="3">
                  <c:v>1.1519999999999999</c:v>
                </c:pt>
                <c:pt idx="4">
                  <c:v>1.2250000000000001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B9D-4EC2-94F2-12B1BE322EF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Өндірістің нақты көлем индексі, алдыңғы жылға %</c:v>
                </c:pt>
              </c:strCache>
            </c:strRef>
          </c:tx>
          <c:spPr>
            <a:ln w="28575" cap="rnd">
              <a:solidFill>
                <a:schemeClr val="bg2">
                  <a:lumMod val="9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3229194352072554E-2"/>
                  <c:y val="-5.00612567472350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B9D-4EC2-94F2-12B1BE322EF2}"/>
                </c:ext>
              </c:extLst>
            </c:dLbl>
            <c:dLbl>
              <c:idx val="1"/>
              <c:layout>
                <c:manualLayout>
                  <c:x val="-6.5475505348035659E-2"/>
                  <c:y val="4.68294960583380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B9D-4EC2-94F2-12B1BE322EF2}"/>
                </c:ext>
              </c:extLst>
            </c:dLbl>
            <c:dLbl>
              <c:idx val="2"/>
              <c:layout>
                <c:manualLayout>
                  <c:x val="-6.5475505348035631E-2"/>
                  <c:y val="3.87155338223998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B9D-4EC2-94F2-12B1BE322EF2}"/>
                </c:ext>
              </c:extLst>
            </c:dLbl>
            <c:dLbl>
              <c:idx val="3"/>
              <c:layout>
                <c:manualLayout>
                  <c:x val="-5.4775022613063953E-2"/>
                  <c:y val="4.36512968656245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B9D-4EC2-94F2-12B1BE322EF2}"/>
                </c:ext>
              </c:extLst>
            </c:dLbl>
            <c:dLbl>
              <c:idx val="4"/>
              <c:layout>
                <c:manualLayout>
                  <c:x val="-5.6226495516559449E-2"/>
                  <c:y val="3.66767393092868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107,1%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B9D-4EC2-94F2-12B1BE322E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жыл</c:v>
                </c:pt>
                <c:pt idx="1">
                  <c:v>2022 жыл</c:v>
                </c:pt>
                <c:pt idx="2">
                  <c:v>2023 жыл</c:v>
                </c:pt>
                <c:pt idx="3">
                  <c:v>2024 жыл</c:v>
                </c:pt>
                <c:pt idx="4">
                  <c:v>2025 жыл</c:v>
                </c:pt>
              </c:strCache>
            </c:strRef>
          </c:cat>
          <c:val>
            <c:numRef>
              <c:f>Лист1!$D$2:$D$6</c:f>
              <c:numCache>
                <c:formatCode>0.0%</c:formatCode>
                <c:ptCount val="5"/>
                <c:pt idx="0">
                  <c:v>1.0469999999999999</c:v>
                </c:pt>
                <c:pt idx="1">
                  <c:v>1.036</c:v>
                </c:pt>
                <c:pt idx="2">
                  <c:v>1.04</c:v>
                </c:pt>
                <c:pt idx="3">
                  <c:v>1.069</c:v>
                </c:pt>
                <c:pt idx="4">
                  <c:v>1.0640000000000001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7B9D-4EC2-94F2-12B1BE322E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59131680"/>
        <c:axId val="559135840"/>
      </c:lineChart>
      <c:catAx>
        <c:axId val="2013278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KZ"/>
          </a:p>
        </c:txPr>
        <c:crossAx val="2013282719"/>
        <c:crosses val="autoZero"/>
        <c:auto val="1"/>
        <c:lblAlgn val="ctr"/>
        <c:lblOffset val="100"/>
        <c:noMultiLvlLbl val="0"/>
      </c:catAx>
      <c:valAx>
        <c:axId val="20132827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2013278975"/>
        <c:crosses val="autoZero"/>
        <c:crossBetween val="between"/>
      </c:valAx>
      <c:valAx>
        <c:axId val="559135840"/>
        <c:scaling>
          <c:orientation val="minMax"/>
          <c:max val="1.5"/>
          <c:min val="0.9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559131680"/>
        <c:crosses val="max"/>
        <c:crossBetween val="between"/>
      </c:valAx>
      <c:catAx>
        <c:axId val="559131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591358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188506349543072E-2"/>
          <c:y val="0.83019391652348662"/>
          <c:w val="0.97550977284733231"/>
          <c:h val="0.154930834448906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K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487907021101036E-2"/>
          <c:y val="2.8681564934931437E-2"/>
          <c:w val="0.92634200345809858"/>
          <c:h val="0.597152072608112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Көтерме және бөлшек сауда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18,2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AA9-421A-92A4-83178CF0BC8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52EC7EF-D98C-4682-BA5F-49F0BFD8E0BD}" type="VALUE">
                      <a:rPr lang="en-US"/>
                      <a:pPr/>
                      <a:t>[ЗНАЧЕНИЕ]</a:t>
                    </a:fld>
                    <a:r>
                      <a:rPr lang="en-US"/>
                      <a:t>,0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AA9-421A-92A4-83178CF0BC8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19,9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AA9-421A-92A4-83178CF0BC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жыл</c:v>
                </c:pt>
                <c:pt idx="1">
                  <c:v>2022 жыл</c:v>
                </c:pt>
                <c:pt idx="2">
                  <c:v>2023 жыл</c:v>
                </c:pt>
                <c:pt idx="3">
                  <c:v>2024 жыл</c:v>
                </c:pt>
                <c:pt idx="4">
                  <c:v>2025 жыл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16.8</c:v>
                </c:pt>
                <c:pt idx="1">
                  <c:v>16.399999999999999</c:v>
                </c:pt>
                <c:pt idx="2">
                  <c:v>18.3</c:v>
                </c:pt>
                <c:pt idx="3">
                  <c:v>19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AA9-421A-92A4-83178CF0BC8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Тау-кен өнеркәсібі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14,1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AA9-421A-92A4-83178CF0BC8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14,5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AA9-421A-92A4-83178CF0BC8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13,0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AA9-421A-92A4-83178CF0BC8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566450C-0531-4524-8C46-ED5E467428C0}" type="VALUE">
                      <a:rPr lang="en-US"/>
                      <a:pPr/>
                      <a:t>[ЗНАЧЕНИЕ]</a:t>
                    </a:fld>
                    <a:r>
                      <a:rPr lang="en-US"/>
                      <a:t>,0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AA9-421A-92A4-83178CF0BC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жыл</c:v>
                </c:pt>
                <c:pt idx="1">
                  <c:v>2022 жыл</c:v>
                </c:pt>
                <c:pt idx="2">
                  <c:v>2023 жыл</c:v>
                </c:pt>
                <c:pt idx="3">
                  <c:v>2024 жыл</c:v>
                </c:pt>
                <c:pt idx="4">
                  <c:v>2025 жыл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14.2</c:v>
                </c:pt>
                <c:pt idx="1">
                  <c:v>14.7</c:v>
                </c:pt>
                <c:pt idx="2">
                  <c:v>12.9</c:v>
                </c:pt>
                <c:pt idx="3">
                  <c:v>12</c:v>
                </c:pt>
                <c:pt idx="4">
                  <c:v>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AA9-421A-92A4-83178CF0BC8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Өңдеу өнеркәсібі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12,2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AA9-421A-92A4-83178CF0BC8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13,0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AA9-421A-92A4-83178CF0BC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жыл</c:v>
                </c:pt>
                <c:pt idx="1">
                  <c:v>2022 жыл</c:v>
                </c:pt>
                <c:pt idx="2">
                  <c:v>2023 жыл</c:v>
                </c:pt>
                <c:pt idx="3">
                  <c:v>2024 жыл</c:v>
                </c:pt>
                <c:pt idx="4">
                  <c:v>2025 жыл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13.6</c:v>
                </c:pt>
                <c:pt idx="1">
                  <c:v>13.4</c:v>
                </c:pt>
                <c:pt idx="2">
                  <c:v>12.3</c:v>
                </c:pt>
                <c:pt idx="3">
                  <c:v>12.4</c:v>
                </c:pt>
                <c:pt idx="4">
                  <c:v>12.8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AA9-421A-92A4-83178CF0BC8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Жылжымайтын мүлікпен операциялар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жыл</c:v>
                </c:pt>
                <c:pt idx="1">
                  <c:v>2022 жыл</c:v>
                </c:pt>
                <c:pt idx="2">
                  <c:v>2023 жыл</c:v>
                </c:pt>
                <c:pt idx="3">
                  <c:v>2024 жыл</c:v>
                </c:pt>
                <c:pt idx="4">
                  <c:v>2025 жыл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6.5</c:v>
                </c:pt>
                <c:pt idx="1">
                  <c:v>6.5</c:v>
                </c:pt>
                <c:pt idx="2">
                  <c:v>7.5</c:v>
                </c:pt>
                <c:pt idx="3">
                  <c:v>8.5</c:v>
                </c:pt>
                <c:pt idx="4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AA9-421A-92A4-83178CF0BC8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Тасымалдау және қоймалау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6,1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AA9-421A-92A4-83178CF0BC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жыл</c:v>
                </c:pt>
                <c:pt idx="1">
                  <c:v>2022 жыл</c:v>
                </c:pt>
                <c:pt idx="2">
                  <c:v>2023 жыл</c:v>
                </c:pt>
                <c:pt idx="3">
                  <c:v>2024 жыл</c:v>
                </c:pt>
                <c:pt idx="4">
                  <c:v>2025 жыл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6.8</c:v>
                </c:pt>
                <c:pt idx="1">
                  <c:v>6.2</c:v>
                </c:pt>
                <c:pt idx="2">
                  <c:v>5.6</c:v>
                </c:pt>
                <c:pt idx="3">
                  <c:v>5.7</c:v>
                </c:pt>
                <c:pt idx="4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AA9-421A-92A4-83178CF0BC8C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Құрылыс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fld id="{DD456699-80EC-424F-8414-DC8037C02678}" type="VALUE">
                      <a:rPr lang="en-US"/>
                      <a:pPr/>
                      <a:t>[ЗНАЧЕНИЕ]</a:t>
                    </a:fld>
                    <a:r>
                      <a:rPr lang="en-US"/>
                      <a:t>,0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DAA9-421A-92A4-83178CF0BC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2021 жыл</c:v>
                </c:pt>
                <c:pt idx="1">
                  <c:v>2022 жыл</c:v>
                </c:pt>
                <c:pt idx="2">
                  <c:v>2023 жыл</c:v>
                </c:pt>
                <c:pt idx="3">
                  <c:v>2024 жыл</c:v>
                </c:pt>
                <c:pt idx="4">
                  <c:v>2025 жыл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5.7</c:v>
                </c:pt>
                <c:pt idx="1">
                  <c:v>5.3</c:v>
                </c:pt>
                <c:pt idx="2">
                  <c:v>5.6</c:v>
                </c:pt>
                <c:pt idx="3">
                  <c:v>6</c:v>
                </c:pt>
                <c:pt idx="4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AA9-421A-92A4-83178CF0BC8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02626448"/>
        <c:axId val="1102636432"/>
      </c:barChart>
      <c:catAx>
        <c:axId val="110262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ru-KZ"/>
          </a:p>
        </c:txPr>
        <c:crossAx val="1102636432"/>
        <c:crosses val="autoZero"/>
        <c:auto val="1"/>
        <c:lblAlgn val="ctr"/>
        <c:lblOffset val="100"/>
        <c:noMultiLvlLbl val="0"/>
      </c:catAx>
      <c:valAx>
        <c:axId val="1102636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1102626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5248706037928604E-4"/>
          <c:y val="0.73079475780485736"/>
          <c:w val="0.99605520553887361"/>
          <c:h val="0.269205242195142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K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Сатып алу көлемі, трлн теңге</c:v>
                </c:pt>
              </c:strCache>
            </c:strRef>
          </c:tx>
          <c:spPr>
            <a:solidFill>
              <a:srgbClr val="128ED4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50A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K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 formatCode="General">
                  <c:v>19.399999999999999</c:v>
                </c:pt>
                <c:pt idx="1">
                  <c:v>23</c:v>
                </c:pt>
                <c:pt idx="2" formatCode="General">
                  <c:v>25.9</c:v>
                </c:pt>
                <c:pt idx="3" formatCode="General">
                  <c:v>29.3</c:v>
                </c:pt>
                <c:pt idx="4" formatCode="General">
                  <c:v>32.700000000000003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C9-405B-B9FF-4990C336457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ЕҚ, трлн теңге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200" b="1" i="0" u="none" strike="noStrike" kern="1200" baseline="0">
                    <a:solidFill>
                      <a:srgbClr val="367A1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K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10.9</c:v>
                </c:pt>
                <c:pt idx="1">
                  <c:v>12.3</c:v>
                </c:pt>
                <c:pt idx="2">
                  <c:v>12.9</c:v>
                </c:pt>
                <c:pt idx="3">
                  <c:v>14.9</c:v>
                </c:pt>
                <c:pt idx="4">
                  <c:v>17.399999999999999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C9-405B-B9FF-4990C336457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"/>
        <c:overlap val="-19"/>
        <c:axId val="896967648"/>
        <c:axId val="895603216"/>
      </c:barChart>
      <c:catAx>
        <c:axId val="89696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KZ"/>
          </a:p>
        </c:txPr>
        <c:crossAx val="895603216"/>
        <c:crosses val="autoZero"/>
        <c:auto val="1"/>
        <c:lblAlgn val="ctr"/>
        <c:lblOffset val="100"/>
        <c:noMultiLvlLbl val="0"/>
      </c:catAx>
      <c:valAx>
        <c:axId val="895603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896967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74489386071217"/>
          <c:y val="2.3905916102469792E-2"/>
          <c:w val="0.48510202665119284"/>
          <c:h val="0.12839641655964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K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941C845-58AF-0C13-42D3-AC8565C25D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D07E39-D576-BA5D-8A68-51321A862C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16133-7C02-4CAF-B05A-0F916F92665E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A5399A-57B5-B6A2-E54C-94C6A2B323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D0D54ED-D08F-EA06-4C0B-B26177A9D6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3E565-0DC7-4249-B856-1F421F56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41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74089-23A2-4F76-BB4A-5EB6A6CC66BE}" type="datetimeFigureOut">
              <a:rPr lang="ru-KZ" smtClean="0"/>
              <a:t>21.08.2026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92973-ED4E-421B-A166-56D7ACE2C2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6115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E5998-ED34-420F-91D6-AEED543B178C}" type="slidenum">
              <a:rPr lang="ru-KZ" smtClean="0"/>
              <a:t>2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7058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E5998-ED34-420F-91D6-AEED543B178C}" type="slidenum">
              <a:rPr lang="ru-KZ" smtClean="0"/>
              <a:t>5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1105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922D3-A1A7-48DE-D25C-3E21E3056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8470B1-6A24-7F0C-86BC-BB07AE149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FC6910-E995-B0CB-19E7-3F720F4D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B9CFD-4A73-D02F-7AC9-4F1DF60FE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C5B9D0-6ADB-3BBF-78F2-EDE00428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21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09F81-F91E-EE4C-EF47-50A8FD56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CC7FFF-A711-39CF-456D-63B40F6AB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716F92-E64E-7823-5034-EF228971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C2F05-26BB-46CD-CBBC-06FCA9F2F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A82831-7C65-6826-2AD1-4AABF2408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3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A9FA89-3412-AAE1-3C8C-D68C757602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31B1D1-634F-9587-6723-36A53DF2E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289126-DEBE-1AF6-75DF-578891198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ED362-E24F-D5CD-F592-E90B130BB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18286-5C7F-EC4B-FFFB-9E7A97BEA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45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CAF6D-62DF-4663-8BD3-2D459891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E9A685-09B5-4019-552C-4EA278F1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BF1824-EA56-33F7-9A5D-F778197C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CDC800-4498-EBE8-CE94-318947940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F6924-EA66-0487-6055-BB4C7436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34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A8D19-EE40-AC12-511A-87AFE739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AFF868-29EE-8FA6-7A6F-D55DCC20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8F134F-35EE-8602-64E2-E096AEDB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A65BD-221B-9B7C-4D51-BFDE6489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ADCE1-F714-3B47-27CC-6B471036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672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37F62-14CD-A3EE-3A6F-BC7E709E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FD501-103A-D86E-E2F1-EA1F08CC7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E9BC2C-5CFD-7D4B-2A47-50B2ACF31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53A2CE-C92A-4D8D-3D4F-CAB82563B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B63937-B0E2-CE6A-7F4E-9C1AD2A0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82A654-1166-04D4-2630-EFB0DA41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9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CD847-01BC-4BF9-3B57-BBCFC86F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6AA499-9F1D-2F9A-5C16-516A3E44F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1949B3-36A4-4332-B3B0-83049B03F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7C1C92-6378-F46C-2088-4450960A7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91DCD6-8C22-92C1-927C-4ED89053F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58B7B9-4D5C-DCB8-8FF1-1787BBDB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E50362-5144-5A54-6B72-75D879D7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069CD-8550-9542-FAE8-20ED0106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3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CFBD7-56ED-EB0F-2E59-1693B2C06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52E173-6708-7B92-2D4A-99D9DA7F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7335CA9-0C53-BBD6-D42C-AD5EA58F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EB139C-0D7E-1F30-0E60-56C3A82D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75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BBFD53-C4BC-AB99-0E93-4FB056CDA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E89F1F-EDAA-8918-C4FD-6449E7DF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AE12B3-CCA7-BA15-9927-4A8FAF2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28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D755-F1E2-60AB-5618-299FB948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337AA-8222-7401-0589-88135029D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9BE450-6E44-C110-E6D6-A06C5D8AC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CABCC0-121A-4BCE-1942-DB9C44AA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945E-3F4C-9852-8CBD-2859426E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99E9C2-79BB-199D-4006-03065A9E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62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7B5EC-48D8-A723-3747-12E5B7B1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B45A8F-7278-F296-8D19-0DDFC20D9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8B36CB-B218-A1E0-14C9-A5DC33C1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492601-8A6C-F0D6-B194-77B43AD5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A27843-0403-9B64-C8FA-A1624FC4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3D3292-9389-78B8-EE71-DC3A6FF3A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1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64A6BC-3D4B-8578-83C7-5925BCF6C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D0CA88-5864-6BC3-CE81-0CF02133C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62E60F-E874-A647-2F80-D861495D7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26CBE-3F9C-440E-A86A-20B7C2B38C0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CBDBD2-F5D5-E8EB-9823-DECF338DA4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6881B7-3839-4FAC-34AB-EADF6B01E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11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3.jpe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sv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3.jpe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5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30.pn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17" Type="http://schemas.openxmlformats.org/officeDocument/2006/relationships/image" Target="../media/image5.png"/><Relationship Id="rId2" Type="http://schemas.openxmlformats.org/officeDocument/2006/relationships/image" Target="../media/image3.jpe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png"/><Relationship Id="rId15" Type="http://schemas.openxmlformats.org/officeDocument/2006/relationships/image" Target="../media/image42.svg"/><Relationship Id="rId10" Type="http://schemas.openxmlformats.org/officeDocument/2006/relationships/image" Target="../media/image37.png"/><Relationship Id="rId4" Type="http://schemas.openxmlformats.org/officeDocument/2006/relationships/image" Target="../media/image31.svg"/><Relationship Id="rId9" Type="http://schemas.openxmlformats.org/officeDocument/2006/relationships/image" Target="../media/image36.svg"/><Relationship Id="rId1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chart" Target="../charts/chart4.xml"/><Relationship Id="rId5" Type="http://schemas.openxmlformats.org/officeDocument/2006/relationships/image" Target="../media/image44.png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7.jpeg"/><Relationship Id="rId7" Type="http://schemas.openxmlformats.org/officeDocument/2006/relationships/image" Target="../media/image51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microsoft.com/office/2007/relationships/hdphoto" Target="../media/hdphoto2.wdp"/><Relationship Id="rId5" Type="http://schemas.openxmlformats.org/officeDocument/2006/relationships/image" Target="../media/image49.jpeg"/><Relationship Id="rId10" Type="http://schemas.openxmlformats.org/officeDocument/2006/relationships/image" Target="../media/image52.png"/><Relationship Id="rId4" Type="http://schemas.openxmlformats.org/officeDocument/2006/relationships/image" Target="../media/image48.jpe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08B852D-9616-CDCC-CB3B-6F710C7E89CF}"/>
              </a:ext>
            </a:extLst>
          </p:cNvPr>
          <p:cNvSpPr/>
          <p:nvPr/>
        </p:nvSpPr>
        <p:spPr>
          <a:xfrm>
            <a:off x="0" y="5092700"/>
            <a:ext cx="12192000" cy="1765300"/>
          </a:xfrm>
          <a:prstGeom prst="rect">
            <a:avLst/>
          </a:prstGeom>
          <a:gradFill>
            <a:gsLst>
              <a:gs pos="0">
                <a:srgbClr val="1F40FB">
                  <a:alpha val="0"/>
                </a:srgbClr>
              </a:gs>
              <a:gs pos="77000">
                <a:srgbClr val="072BEE"/>
              </a:gs>
              <a:gs pos="100000">
                <a:srgbClr val="0622B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DF17749-868C-001B-4BB4-D541804C8276}"/>
              </a:ext>
            </a:extLst>
          </p:cNvPr>
          <p:cNvSpPr txBox="1">
            <a:spLocks/>
          </p:cNvSpPr>
          <p:nvPr/>
        </p:nvSpPr>
        <p:spPr>
          <a:xfrm>
            <a:off x="356680" y="2085392"/>
            <a:ext cx="10908220" cy="1343608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 </a:t>
            </a:r>
            <a:b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b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ӨҢДЕУ ӨНЕРКӘСІБІ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4CD84C35-777C-64EA-B13C-D78D8CA450CE}"/>
              </a:ext>
            </a:extLst>
          </p:cNvPr>
          <p:cNvSpPr txBox="1">
            <a:spLocks/>
          </p:cNvSpPr>
          <p:nvPr/>
        </p:nvSpPr>
        <p:spPr>
          <a:xfrm>
            <a:off x="356680" y="5092700"/>
            <a:ext cx="8596821" cy="943557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ts val="2500"/>
              </a:lnSpc>
              <a:spcBef>
                <a:spcPts val="0"/>
              </a:spcBef>
            </a:pP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ГУМАРОВ ЭЛЬДАР МУХТАРҰЛЫ</a:t>
            </a:r>
          </a:p>
          <a:p>
            <a:pPr lvl="0" algn="l">
              <a:lnSpc>
                <a:spcPts val="2500"/>
              </a:lnSpc>
              <a:spcBef>
                <a:spcPts val="0"/>
              </a:spcBef>
            </a:pP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ts val="2500"/>
              </a:lnSpc>
              <a:spcBef>
                <a:spcPts val="0"/>
              </a:spcBef>
            </a:pP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QazIndustry</a:t>
            </a:r>
            <a:r>
              <a:rPr lang="en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Қазақстандық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индустрия </a:t>
            </a:r>
            <a:r>
              <a:rPr lang="ru-RU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экспорт </a:t>
            </a:r>
            <a:r>
              <a:rPr lang="ru-RU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орталығы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АҚ </a:t>
            </a:r>
            <a:r>
              <a:rPr lang="ru-RU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Басқарма</a:t>
            </a:r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төрағасы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06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50778" y="2927141"/>
            <a:ext cx="3665029" cy="3498004"/>
            <a:chOff x="0" y="0"/>
            <a:chExt cx="1593032" cy="15204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93032" cy="1520433"/>
            </a:xfrm>
            <a:custGeom>
              <a:avLst/>
              <a:gdLst/>
              <a:ahLst/>
              <a:cxnLst/>
              <a:rect l="l" t="t" r="r" b="b"/>
              <a:pathLst>
                <a:path w="1593032" h="1520433">
                  <a:moveTo>
                    <a:pt x="28165" y="0"/>
                  </a:moveTo>
                  <a:lnTo>
                    <a:pt x="1564867" y="0"/>
                  </a:lnTo>
                  <a:cubicBezTo>
                    <a:pt x="1580422" y="0"/>
                    <a:pt x="1593032" y="12610"/>
                    <a:pt x="1593032" y="28165"/>
                  </a:cubicBezTo>
                  <a:lnTo>
                    <a:pt x="1593032" y="1492268"/>
                  </a:lnTo>
                  <a:cubicBezTo>
                    <a:pt x="1593032" y="1499738"/>
                    <a:pt x="1590064" y="1506902"/>
                    <a:pt x="1584782" y="1512184"/>
                  </a:cubicBezTo>
                  <a:cubicBezTo>
                    <a:pt x="1579500" y="1517466"/>
                    <a:pt x="1572337" y="1520433"/>
                    <a:pt x="1564867" y="1520433"/>
                  </a:cubicBezTo>
                  <a:lnTo>
                    <a:pt x="28165" y="1520433"/>
                  </a:lnTo>
                  <a:cubicBezTo>
                    <a:pt x="20695" y="1520433"/>
                    <a:pt x="13531" y="1517466"/>
                    <a:pt x="8249" y="1512184"/>
                  </a:cubicBezTo>
                  <a:cubicBezTo>
                    <a:pt x="2967" y="1506902"/>
                    <a:pt x="0" y="1499738"/>
                    <a:pt x="0" y="1492268"/>
                  </a:cubicBezTo>
                  <a:lnTo>
                    <a:pt x="0" y="28165"/>
                  </a:lnTo>
                  <a:cubicBezTo>
                    <a:pt x="0" y="20695"/>
                    <a:pt x="2967" y="13531"/>
                    <a:pt x="8249" y="8249"/>
                  </a:cubicBezTo>
                  <a:cubicBezTo>
                    <a:pt x="13531" y="2967"/>
                    <a:pt x="20695" y="0"/>
                    <a:pt x="281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38100"/>
              <a:ext cx="1593032" cy="14823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7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263515" y="2927141"/>
            <a:ext cx="3665029" cy="3498004"/>
            <a:chOff x="0" y="0"/>
            <a:chExt cx="1593032" cy="15204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93032" cy="1520433"/>
            </a:xfrm>
            <a:custGeom>
              <a:avLst/>
              <a:gdLst/>
              <a:ahLst/>
              <a:cxnLst/>
              <a:rect l="l" t="t" r="r" b="b"/>
              <a:pathLst>
                <a:path w="1593032" h="1520433">
                  <a:moveTo>
                    <a:pt x="28165" y="0"/>
                  </a:moveTo>
                  <a:lnTo>
                    <a:pt x="1564867" y="0"/>
                  </a:lnTo>
                  <a:cubicBezTo>
                    <a:pt x="1580422" y="0"/>
                    <a:pt x="1593032" y="12610"/>
                    <a:pt x="1593032" y="28165"/>
                  </a:cubicBezTo>
                  <a:lnTo>
                    <a:pt x="1593032" y="1492268"/>
                  </a:lnTo>
                  <a:cubicBezTo>
                    <a:pt x="1593032" y="1499738"/>
                    <a:pt x="1590064" y="1506902"/>
                    <a:pt x="1584782" y="1512184"/>
                  </a:cubicBezTo>
                  <a:cubicBezTo>
                    <a:pt x="1579500" y="1517466"/>
                    <a:pt x="1572337" y="1520433"/>
                    <a:pt x="1564867" y="1520433"/>
                  </a:cubicBezTo>
                  <a:lnTo>
                    <a:pt x="28165" y="1520433"/>
                  </a:lnTo>
                  <a:cubicBezTo>
                    <a:pt x="20695" y="1520433"/>
                    <a:pt x="13531" y="1517466"/>
                    <a:pt x="8249" y="1512184"/>
                  </a:cubicBezTo>
                  <a:cubicBezTo>
                    <a:pt x="2967" y="1506902"/>
                    <a:pt x="0" y="1499738"/>
                    <a:pt x="0" y="1492268"/>
                  </a:cubicBezTo>
                  <a:lnTo>
                    <a:pt x="0" y="28165"/>
                  </a:lnTo>
                  <a:cubicBezTo>
                    <a:pt x="0" y="20695"/>
                    <a:pt x="2967" y="13531"/>
                    <a:pt x="8249" y="8249"/>
                  </a:cubicBezTo>
                  <a:cubicBezTo>
                    <a:pt x="13531" y="2967"/>
                    <a:pt x="20695" y="0"/>
                    <a:pt x="281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593032" cy="14823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7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50778" y="1014568"/>
            <a:ext cx="3665029" cy="1650771"/>
            <a:chOff x="0" y="0"/>
            <a:chExt cx="1593032" cy="71752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93032" cy="717520"/>
            </a:xfrm>
            <a:custGeom>
              <a:avLst/>
              <a:gdLst/>
              <a:ahLst/>
              <a:cxnLst/>
              <a:rect l="l" t="t" r="r" b="b"/>
              <a:pathLst>
                <a:path w="1593032" h="717520">
                  <a:moveTo>
                    <a:pt x="30982" y="0"/>
                  </a:moveTo>
                  <a:lnTo>
                    <a:pt x="1562050" y="0"/>
                  </a:lnTo>
                  <a:cubicBezTo>
                    <a:pt x="1579161" y="0"/>
                    <a:pt x="1593032" y="13871"/>
                    <a:pt x="1593032" y="30982"/>
                  </a:cubicBezTo>
                  <a:lnTo>
                    <a:pt x="1593032" y="686538"/>
                  </a:lnTo>
                  <a:cubicBezTo>
                    <a:pt x="1593032" y="703649"/>
                    <a:pt x="1579161" y="717520"/>
                    <a:pt x="1562050" y="717520"/>
                  </a:cubicBezTo>
                  <a:lnTo>
                    <a:pt x="30982" y="717520"/>
                  </a:lnTo>
                  <a:cubicBezTo>
                    <a:pt x="13871" y="717520"/>
                    <a:pt x="0" y="703649"/>
                    <a:pt x="0" y="686538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28ED4">
                    <a:alpha val="100000"/>
                  </a:srgbClr>
                </a:gs>
                <a:gs pos="100000">
                  <a:srgbClr val="086396">
                    <a:alpha val="100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9525"/>
              <a:ext cx="1593032" cy="7270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20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234896" y="1014568"/>
            <a:ext cx="3693648" cy="1650771"/>
            <a:chOff x="0" y="0"/>
            <a:chExt cx="1593032" cy="71752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93032" cy="717520"/>
            </a:xfrm>
            <a:custGeom>
              <a:avLst/>
              <a:gdLst/>
              <a:ahLst/>
              <a:cxnLst/>
              <a:rect l="l" t="t" r="r" b="b"/>
              <a:pathLst>
                <a:path w="1593032" h="717520">
                  <a:moveTo>
                    <a:pt x="28165" y="0"/>
                  </a:moveTo>
                  <a:lnTo>
                    <a:pt x="1564867" y="0"/>
                  </a:lnTo>
                  <a:cubicBezTo>
                    <a:pt x="1580422" y="0"/>
                    <a:pt x="1593032" y="12610"/>
                    <a:pt x="1593032" y="28165"/>
                  </a:cubicBezTo>
                  <a:lnTo>
                    <a:pt x="1593032" y="689355"/>
                  </a:lnTo>
                  <a:cubicBezTo>
                    <a:pt x="1593032" y="696825"/>
                    <a:pt x="1590064" y="703989"/>
                    <a:pt x="1584782" y="709271"/>
                  </a:cubicBezTo>
                  <a:cubicBezTo>
                    <a:pt x="1579500" y="714553"/>
                    <a:pt x="1572337" y="717520"/>
                    <a:pt x="1564867" y="717520"/>
                  </a:cubicBezTo>
                  <a:lnTo>
                    <a:pt x="28165" y="717520"/>
                  </a:lnTo>
                  <a:cubicBezTo>
                    <a:pt x="20695" y="717520"/>
                    <a:pt x="13531" y="714553"/>
                    <a:pt x="8249" y="709271"/>
                  </a:cubicBezTo>
                  <a:cubicBezTo>
                    <a:pt x="2967" y="703989"/>
                    <a:pt x="0" y="696825"/>
                    <a:pt x="0" y="689355"/>
                  </a:cubicBezTo>
                  <a:lnTo>
                    <a:pt x="0" y="28165"/>
                  </a:lnTo>
                  <a:cubicBezTo>
                    <a:pt x="0" y="20695"/>
                    <a:pt x="2967" y="13531"/>
                    <a:pt x="8249" y="8249"/>
                  </a:cubicBezTo>
                  <a:cubicBezTo>
                    <a:pt x="13531" y="2967"/>
                    <a:pt x="20695" y="0"/>
                    <a:pt x="281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346F9D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0"/>
              <a:ext cx="1593032" cy="7175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176193" y="1014567"/>
            <a:ext cx="3693647" cy="1650771"/>
            <a:chOff x="0" y="0"/>
            <a:chExt cx="1593032" cy="71752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593032" cy="717520"/>
            </a:xfrm>
            <a:custGeom>
              <a:avLst/>
              <a:gdLst/>
              <a:ahLst/>
              <a:cxnLst/>
              <a:rect l="l" t="t" r="r" b="b"/>
              <a:pathLst>
                <a:path w="1593032" h="717520">
                  <a:moveTo>
                    <a:pt x="28165" y="0"/>
                  </a:moveTo>
                  <a:lnTo>
                    <a:pt x="1564867" y="0"/>
                  </a:lnTo>
                  <a:cubicBezTo>
                    <a:pt x="1580422" y="0"/>
                    <a:pt x="1593032" y="12610"/>
                    <a:pt x="1593032" y="28165"/>
                  </a:cubicBezTo>
                  <a:lnTo>
                    <a:pt x="1593032" y="689355"/>
                  </a:lnTo>
                  <a:cubicBezTo>
                    <a:pt x="1593032" y="696825"/>
                    <a:pt x="1590064" y="703989"/>
                    <a:pt x="1584782" y="709271"/>
                  </a:cubicBezTo>
                  <a:cubicBezTo>
                    <a:pt x="1579500" y="714553"/>
                    <a:pt x="1572337" y="717520"/>
                    <a:pt x="1564867" y="717520"/>
                  </a:cubicBezTo>
                  <a:lnTo>
                    <a:pt x="28165" y="717520"/>
                  </a:lnTo>
                  <a:cubicBezTo>
                    <a:pt x="20695" y="717520"/>
                    <a:pt x="13531" y="714553"/>
                    <a:pt x="8249" y="709271"/>
                  </a:cubicBezTo>
                  <a:cubicBezTo>
                    <a:pt x="2967" y="703989"/>
                    <a:pt x="0" y="696825"/>
                    <a:pt x="0" y="689355"/>
                  </a:cubicBezTo>
                  <a:lnTo>
                    <a:pt x="0" y="28165"/>
                  </a:lnTo>
                  <a:cubicBezTo>
                    <a:pt x="0" y="20695"/>
                    <a:pt x="2967" y="13531"/>
                    <a:pt x="8249" y="8249"/>
                  </a:cubicBezTo>
                  <a:cubicBezTo>
                    <a:pt x="13531" y="2967"/>
                    <a:pt x="20695" y="0"/>
                    <a:pt x="281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E6E6E6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38100"/>
              <a:ext cx="1593032" cy="6794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7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457200" y="3061678"/>
            <a:ext cx="3455538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2021–2025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жылдардағы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экономиканың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негізгі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салаларының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ЖІӨ-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ге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қосқан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үлесінің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серпіні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, (%)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50748" y="1233919"/>
            <a:ext cx="3636469" cy="225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7"/>
              </a:lnSpc>
              <a:spcBef>
                <a:spcPct val="0"/>
              </a:spcBef>
            </a:pPr>
            <a:r>
              <a:rPr lang="ru-RU" sz="2133" b="1" spc="33" dirty="0">
                <a:solidFill>
                  <a:srgbClr val="FFFFFF"/>
                </a:solidFill>
                <a:latin typeface="Onest Medium"/>
                <a:ea typeface="Onest Medium"/>
                <a:cs typeface="Onest Medium"/>
                <a:sym typeface="Onest Medium"/>
              </a:rPr>
              <a:t> </a:t>
            </a:r>
            <a:r>
              <a:rPr lang="ru-RU" sz="2133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Өнеркәсіптің</a:t>
            </a:r>
            <a:r>
              <a:rPr lang="ru-RU" sz="2133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 </a:t>
            </a:r>
            <a:r>
              <a:rPr lang="ru-RU" sz="2133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өсуі</a:t>
            </a:r>
            <a:r>
              <a:rPr lang="ru-RU" sz="2133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29608" y="1665979"/>
            <a:ext cx="2707371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3"/>
              </a:lnSpc>
              <a:spcBef>
                <a:spcPct val="0"/>
              </a:spcBef>
            </a:pPr>
            <a:r>
              <a:rPr lang="ru-RU" sz="4413" b="1" spc="88" dirty="0">
                <a:solidFill>
                  <a:srgbClr val="F8F8F8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  </a:t>
            </a:r>
            <a:r>
              <a:rPr lang="en-US" sz="4413" b="1" spc="88" dirty="0">
                <a:solidFill>
                  <a:srgbClr val="F8F8F8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2,7 </a:t>
            </a:r>
            <a:r>
              <a:rPr lang="ru-RU" sz="3600" b="1" spc="88" dirty="0" err="1">
                <a:solidFill>
                  <a:srgbClr val="F8F8F8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есе</a:t>
            </a:r>
            <a:endParaRPr lang="en-US" sz="4413" b="1" spc="88" dirty="0">
              <a:solidFill>
                <a:srgbClr val="F8F8F8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350777" y="2395131"/>
            <a:ext cx="3665029" cy="1985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7"/>
              </a:lnSpc>
              <a:spcBef>
                <a:spcPct val="0"/>
              </a:spcBef>
            </a:pPr>
            <a:r>
              <a:rPr lang="en-US" sz="12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2021 </a:t>
            </a:r>
            <a:r>
              <a:rPr lang="ru-RU" sz="12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-</a:t>
            </a:r>
            <a:r>
              <a:rPr lang="en-US" sz="12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 2025 </a:t>
            </a:r>
            <a:r>
              <a:rPr lang="ru-RU" sz="1200" b="1" dirty="0" err="1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жылдар</a:t>
            </a:r>
            <a:r>
              <a:rPr lang="ru-RU" sz="12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аралығында</a:t>
            </a:r>
            <a:endParaRPr lang="en-US" sz="1200" b="1" dirty="0">
              <a:solidFill>
                <a:schemeClr val="bg1"/>
              </a:solidFill>
              <a:latin typeface="Cambria" pitchFamily="34" charset="0"/>
              <a:ea typeface="Cambria" pitchFamily="34" charset="-122"/>
              <a:sym typeface="Onest Thin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234867" y="1233918"/>
            <a:ext cx="3693648" cy="225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7"/>
              </a:lnSpc>
              <a:spcBef>
                <a:spcPct val="0"/>
              </a:spcBef>
            </a:pPr>
            <a:r>
              <a:rPr lang="ru-RU" sz="2133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Өңдеу</a:t>
            </a:r>
            <a:r>
              <a:rPr lang="ru-RU" sz="2133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 </a:t>
            </a:r>
            <a:r>
              <a:rPr lang="ru-RU" sz="2133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өнеркәсібінің</a:t>
            </a:r>
            <a:r>
              <a:rPr lang="ru-RU" sz="2133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 </a:t>
            </a:r>
            <a:r>
              <a:rPr lang="ru-RU" sz="2133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өсуі</a:t>
            </a:r>
            <a:r>
              <a:rPr lang="ru-RU" sz="2133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Medium"/>
              </a:rPr>
              <a:t> </a:t>
            </a:r>
            <a:endParaRPr lang="en-US" sz="2133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sym typeface="Onest Medium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263486" y="1677323"/>
            <a:ext cx="3665029" cy="572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3"/>
              </a:lnSpc>
              <a:spcBef>
                <a:spcPct val="0"/>
              </a:spcBef>
            </a:pPr>
            <a:r>
              <a:rPr lang="en-US" sz="4413" b="1" spc="88" dirty="0">
                <a:solidFill>
                  <a:srgbClr val="F8F8F8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+</a:t>
            </a:r>
            <a:r>
              <a:rPr lang="en-US" sz="2800" b="1" spc="88" dirty="0">
                <a:solidFill>
                  <a:srgbClr val="F8F8F8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 </a:t>
            </a:r>
            <a:r>
              <a:rPr lang="en-US" sz="4413" b="1" spc="88" dirty="0">
                <a:solidFill>
                  <a:srgbClr val="F8F8F8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79,5</a:t>
            </a:r>
            <a:r>
              <a:rPr lang="en-US" sz="3600" b="1" spc="88" dirty="0">
                <a:solidFill>
                  <a:srgbClr val="F8F8F8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%</a:t>
            </a:r>
            <a:endParaRPr lang="en-US" sz="4413" b="1" spc="88" dirty="0">
              <a:solidFill>
                <a:srgbClr val="F8F8F8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8176164" y="1158740"/>
            <a:ext cx="3665029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7"/>
              </a:lnSpc>
              <a:spcBef>
                <a:spcPct val="0"/>
              </a:spcBef>
            </a:pPr>
            <a:r>
              <a:rPr lang="ru-RU" sz="1867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Semi-Bold"/>
              </a:rPr>
              <a:t>Өңдеу</a:t>
            </a:r>
            <a:r>
              <a:rPr lang="ru-RU" sz="1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Semi-Bold"/>
              </a:rPr>
              <a:t> </a:t>
            </a:r>
            <a:r>
              <a:rPr lang="ru-RU" sz="1867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Semi-Bold"/>
              </a:rPr>
              <a:t>өнеркәсібі</a:t>
            </a:r>
            <a:r>
              <a:rPr lang="ru-RU" sz="1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Semi-Bold"/>
              </a:rPr>
              <a:t> </a:t>
            </a:r>
            <a:r>
              <a:rPr lang="ru-RU" sz="1867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Semi-Bold"/>
              </a:rPr>
              <a:t>өнімдерінің</a:t>
            </a:r>
            <a:endParaRPr lang="ru-RU" sz="1867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sym typeface="Onest Semi-Bold"/>
            </a:endParaRPr>
          </a:p>
          <a:p>
            <a:pPr algn="ctr">
              <a:lnSpc>
                <a:spcPts val="1667"/>
              </a:lnSpc>
              <a:spcBef>
                <a:spcPct val="0"/>
              </a:spcBef>
            </a:pPr>
            <a:r>
              <a:rPr lang="ru-RU" sz="1867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Semi-Bold"/>
              </a:rPr>
              <a:t>Өндіріс</a:t>
            </a:r>
            <a:r>
              <a:rPr lang="ru-RU" sz="1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Semi-Bold"/>
              </a:rPr>
              <a:t> </a:t>
            </a:r>
            <a:r>
              <a:rPr lang="ru-RU" sz="1867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Semi-Bold"/>
              </a:rPr>
              <a:t>көлемі</a:t>
            </a:r>
            <a:r>
              <a:rPr lang="ru-RU" sz="1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sym typeface="Onest Semi-Bold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636001" y="1718697"/>
            <a:ext cx="3205223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13"/>
              </a:lnSpc>
              <a:spcBef>
                <a:spcPct val="0"/>
              </a:spcBef>
            </a:pPr>
            <a:r>
              <a:rPr lang="en-US" sz="4413" b="1" spc="88" dirty="0">
                <a:solidFill>
                  <a:srgbClr val="06205E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30,7 </a:t>
            </a:r>
            <a:r>
              <a:rPr lang="en-US" sz="3600" b="1" spc="88" dirty="0" err="1">
                <a:solidFill>
                  <a:srgbClr val="06205E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трл</a:t>
            </a:r>
            <a:r>
              <a:rPr lang="en-US" sz="3600" b="1" spc="88" dirty="0">
                <a:solidFill>
                  <a:srgbClr val="06205E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 </a:t>
            </a:r>
            <a:r>
              <a:rPr lang="en-US" sz="3600" b="1" spc="88" dirty="0" err="1">
                <a:solidFill>
                  <a:srgbClr val="06205E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тг</a:t>
            </a:r>
            <a:endParaRPr lang="en-US" sz="4413" b="1" spc="88" dirty="0">
              <a:solidFill>
                <a:srgbClr val="06205E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8191693" y="2395130"/>
            <a:ext cx="3649531" cy="1985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7"/>
              </a:lnSpc>
              <a:spcBef>
                <a:spcPct val="0"/>
              </a:spcBef>
            </a:pPr>
            <a:r>
              <a:rPr lang="ru-RU" sz="1200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sym typeface="Onest Thin"/>
              </a:rPr>
              <a:t>2025 </a:t>
            </a:r>
            <a:r>
              <a:rPr lang="ru-RU" sz="1200" dirty="0" err="1">
                <a:solidFill>
                  <a:srgbClr val="002060"/>
                </a:solidFill>
                <a:latin typeface="Cambria" pitchFamily="34" charset="0"/>
                <a:ea typeface="Cambria" pitchFamily="34" charset="-122"/>
                <a:sym typeface="Onest Thin"/>
              </a:rPr>
              <a:t>жылдың</a:t>
            </a:r>
            <a:r>
              <a:rPr lang="ru-RU" sz="1200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sym typeface="Onest Thin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Cambria" pitchFamily="34" charset="0"/>
                <a:ea typeface="Cambria" pitchFamily="34" charset="-122"/>
                <a:sym typeface="Onest Thin"/>
              </a:rPr>
              <a:t>қорытындысы</a:t>
            </a:r>
            <a:r>
              <a:rPr lang="ru-RU" sz="1200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sym typeface="Onest Thin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Cambria" pitchFamily="34" charset="0"/>
                <a:ea typeface="Cambria" pitchFamily="34" charset="-122"/>
                <a:sym typeface="Onest Thin"/>
              </a:rPr>
              <a:t>бойынша</a:t>
            </a:r>
            <a:endParaRPr lang="ru-RU" sz="1200" dirty="0">
              <a:solidFill>
                <a:srgbClr val="002060"/>
              </a:solidFill>
              <a:latin typeface="Cambria" pitchFamily="34" charset="0"/>
              <a:ea typeface="Cambria" pitchFamily="34" charset="-122"/>
              <a:sym typeface="Onest Thin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" y="474486"/>
            <a:ext cx="11206033" cy="26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Ultra-Bold"/>
              </a:rPr>
              <a:t>ОТАНДЫҚ ӨҢДЕУ ӨНЕРКӘСІБІНІҢ ЖАҒДАЙЫ</a:t>
            </a:r>
          </a:p>
        </p:txBody>
      </p:sp>
      <p:sp>
        <p:nvSpPr>
          <p:cNvPr id="37" name="AutoShape 37"/>
          <p:cNvSpPr/>
          <p:nvPr/>
        </p:nvSpPr>
        <p:spPr>
          <a:xfrm>
            <a:off x="1" y="768611"/>
            <a:ext cx="11184335" cy="0"/>
          </a:xfrm>
          <a:prstGeom prst="line">
            <a:avLst/>
          </a:prstGeom>
          <a:ln w="19050" cap="rnd">
            <a:solidFill>
              <a:srgbClr val="00206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8" name="Group 38"/>
          <p:cNvGrpSpPr/>
          <p:nvPr/>
        </p:nvGrpSpPr>
        <p:grpSpPr>
          <a:xfrm>
            <a:off x="11206034" y="335953"/>
            <a:ext cx="635189" cy="464160"/>
            <a:chOff x="0" y="0"/>
            <a:chExt cx="1270379" cy="928320"/>
          </a:xfrm>
        </p:grpSpPr>
        <p:grpSp>
          <p:nvGrpSpPr>
            <p:cNvPr id="39" name="Group 39"/>
            <p:cNvGrpSpPr/>
            <p:nvPr/>
          </p:nvGrpSpPr>
          <p:grpSpPr>
            <a:xfrm>
              <a:off x="140540" y="70769"/>
              <a:ext cx="697718" cy="786318"/>
              <a:chOff x="0" y="0"/>
              <a:chExt cx="800100" cy="9017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00100" cy="901700"/>
              </a:xfrm>
              <a:custGeom>
                <a:avLst/>
                <a:gdLst/>
                <a:ahLst/>
                <a:cxnLst/>
                <a:rect l="l" t="t" r="r" b="b"/>
                <a:pathLst>
                  <a:path w="800100" h="901700">
                    <a:moveTo>
                      <a:pt x="0" y="0"/>
                    </a:moveTo>
                    <a:lnTo>
                      <a:pt x="800100" y="0"/>
                    </a:lnTo>
                    <a:lnTo>
                      <a:pt x="800100" y="901700"/>
                    </a:lnTo>
                    <a:lnTo>
                      <a:pt x="0" y="9017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311" r="-312"/>
                </a:stretch>
              </a:blipFill>
            </p:spPr>
          </p:sp>
        </p:grpSp>
        <p:grpSp>
          <p:nvGrpSpPr>
            <p:cNvPr id="41" name="Group 41"/>
            <p:cNvGrpSpPr/>
            <p:nvPr/>
          </p:nvGrpSpPr>
          <p:grpSpPr>
            <a:xfrm>
              <a:off x="808966" y="75553"/>
              <a:ext cx="299022" cy="852767"/>
              <a:chOff x="0" y="0"/>
              <a:chExt cx="342900" cy="97790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342900" cy="977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977900">
                    <a:moveTo>
                      <a:pt x="0" y="0"/>
                    </a:moveTo>
                    <a:lnTo>
                      <a:pt x="342900" y="0"/>
                    </a:lnTo>
                    <a:lnTo>
                      <a:pt x="342900" y="977900"/>
                    </a:lnTo>
                    <a:lnTo>
                      <a:pt x="0" y="9779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l="-1985" r="-1988"/>
                </a:stretch>
              </a:blipFill>
            </p:spPr>
          </p:sp>
        </p:grpSp>
        <p:grpSp>
          <p:nvGrpSpPr>
            <p:cNvPr id="43" name="Group 43"/>
            <p:cNvGrpSpPr/>
            <p:nvPr/>
          </p:nvGrpSpPr>
          <p:grpSpPr>
            <a:xfrm>
              <a:off x="0" y="0"/>
              <a:ext cx="99674" cy="882304"/>
              <a:chOff x="0" y="0"/>
              <a:chExt cx="114300" cy="1011771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101473" y="0"/>
                    </a:lnTo>
                    <a:lnTo>
                      <a:pt x="19812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2827"/>
                    </a:lnTo>
                    <a:lnTo>
                      <a:pt x="0" y="19939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12700" y="1011555"/>
                    </a:lnTo>
                    <a:lnTo>
                      <a:pt x="19685" y="1011555"/>
                    </a:lnTo>
                    <a:lnTo>
                      <a:pt x="108585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08585" y="985901"/>
                    </a:lnTo>
                    <a:lnTo>
                      <a:pt x="25527" y="985901"/>
                    </a:lnTo>
                    <a:lnTo>
                      <a:pt x="25527" y="25781"/>
                    </a:lnTo>
                    <a:lnTo>
                      <a:pt x="108585" y="25781"/>
                    </a:lnTo>
                    <a:lnTo>
                      <a:pt x="114300" y="19939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  <p:grpSp>
          <p:nvGrpSpPr>
            <p:cNvPr id="45" name="Group 45"/>
            <p:cNvGrpSpPr/>
            <p:nvPr/>
          </p:nvGrpSpPr>
          <p:grpSpPr>
            <a:xfrm>
              <a:off x="1170705" y="18661"/>
              <a:ext cx="99674" cy="882304"/>
              <a:chOff x="0" y="0"/>
              <a:chExt cx="114300" cy="1011771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94488" y="0"/>
                    </a:lnTo>
                    <a:lnTo>
                      <a:pt x="12700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9939"/>
                    </a:lnTo>
                    <a:lnTo>
                      <a:pt x="5715" y="25654"/>
                    </a:lnTo>
                    <a:lnTo>
                      <a:pt x="88773" y="25654"/>
                    </a:lnTo>
                    <a:lnTo>
                      <a:pt x="88773" y="985774"/>
                    </a:lnTo>
                    <a:lnTo>
                      <a:pt x="5715" y="985774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94488" y="1011555"/>
                    </a:lnTo>
                    <a:lnTo>
                      <a:pt x="101473" y="1011555"/>
                    </a:lnTo>
                    <a:lnTo>
                      <a:pt x="108458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14300" y="19939"/>
                    </a:lnTo>
                    <a:lnTo>
                      <a:pt x="114300" y="12827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</p:grpSp>
      <p:grpSp>
        <p:nvGrpSpPr>
          <p:cNvPr id="52" name="Group 3">
            <a:extLst>
              <a:ext uri="{FF2B5EF4-FFF2-40B4-BE49-F238E27FC236}">
                <a16:creationId xmlns:a16="http://schemas.microsoft.com/office/drawing/2014/main" id="{E0F125EE-7C0E-41AB-8EBE-4FA7EEE7F391}"/>
              </a:ext>
            </a:extLst>
          </p:cNvPr>
          <p:cNvGrpSpPr/>
          <p:nvPr/>
        </p:nvGrpSpPr>
        <p:grpSpPr>
          <a:xfrm>
            <a:off x="8176194" y="2923941"/>
            <a:ext cx="3665029" cy="3498004"/>
            <a:chOff x="0" y="0"/>
            <a:chExt cx="1593032" cy="1520433"/>
          </a:xfrm>
        </p:grpSpPr>
        <p:sp>
          <p:nvSpPr>
            <p:cNvPr id="53" name="Freeform 4">
              <a:extLst>
                <a:ext uri="{FF2B5EF4-FFF2-40B4-BE49-F238E27FC236}">
                  <a16:creationId xmlns:a16="http://schemas.microsoft.com/office/drawing/2014/main" id="{58BA44A6-A0D4-4641-8C5B-E6BCA6046838}"/>
                </a:ext>
              </a:extLst>
            </p:cNvPr>
            <p:cNvSpPr/>
            <p:nvPr/>
          </p:nvSpPr>
          <p:spPr>
            <a:xfrm>
              <a:off x="0" y="0"/>
              <a:ext cx="1593032" cy="1520433"/>
            </a:xfrm>
            <a:custGeom>
              <a:avLst/>
              <a:gdLst/>
              <a:ahLst/>
              <a:cxnLst/>
              <a:rect l="l" t="t" r="r" b="b"/>
              <a:pathLst>
                <a:path w="1593032" h="1520433">
                  <a:moveTo>
                    <a:pt x="28165" y="0"/>
                  </a:moveTo>
                  <a:lnTo>
                    <a:pt x="1564867" y="0"/>
                  </a:lnTo>
                  <a:cubicBezTo>
                    <a:pt x="1580422" y="0"/>
                    <a:pt x="1593032" y="12610"/>
                    <a:pt x="1593032" y="28165"/>
                  </a:cubicBezTo>
                  <a:lnTo>
                    <a:pt x="1593032" y="1492268"/>
                  </a:lnTo>
                  <a:cubicBezTo>
                    <a:pt x="1593032" y="1499738"/>
                    <a:pt x="1590064" y="1506902"/>
                    <a:pt x="1584782" y="1512184"/>
                  </a:cubicBezTo>
                  <a:cubicBezTo>
                    <a:pt x="1579500" y="1517466"/>
                    <a:pt x="1572337" y="1520433"/>
                    <a:pt x="1564867" y="1520433"/>
                  </a:cubicBezTo>
                  <a:lnTo>
                    <a:pt x="28165" y="1520433"/>
                  </a:lnTo>
                  <a:cubicBezTo>
                    <a:pt x="20695" y="1520433"/>
                    <a:pt x="13531" y="1517466"/>
                    <a:pt x="8249" y="1512184"/>
                  </a:cubicBezTo>
                  <a:cubicBezTo>
                    <a:pt x="2967" y="1506902"/>
                    <a:pt x="0" y="1499738"/>
                    <a:pt x="0" y="1492268"/>
                  </a:cubicBezTo>
                  <a:lnTo>
                    <a:pt x="0" y="28165"/>
                  </a:lnTo>
                  <a:cubicBezTo>
                    <a:pt x="0" y="20695"/>
                    <a:pt x="2967" y="13531"/>
                    <a:pt x="8249" y="8249"/>
                  </a:cubicBezTo>
                  <a:cubicBezTo>
                    <a:pt x="13531" y="2967"/>
                    <a:pt x="20695" y="0"/>
                    <a:pt x="281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solidFill>
                <a:srgbClr val="F1F2F2"/>
              </a:solidFill>
              <a:prstDash val="solid"/>
              <a:miter/>
            </a:ln>
          </p:spPr>
        </p:sp>
        <p:sp>
          <p:nvSpPr>
            <p:cNvPr id="54" name="TextBox 5">
              <a:extLst>
                <a:ext uri="{FF2B5EF4-FFF2-40B4-BE49-F238E27FC236}">
                  <a16:creationId xmlns:a16="http://schemas.microsoft.com/office/drawing/2014/main" id="{A8D4B521-F4FA-4BC5-8DA4-DD6B2216A29F}"/>
                </a:ext>
              </a:extLst>
            </p:cNvPr>
            <p:cNvSpPr txBox="1"/>
            <p:nvPr/>
          </p:nvSpPr>
          <p:spPr>
            <a:xfrm>
              <a:off x="0" y="38100"/>
              <a:ext cx="1593032" cy="14823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7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61" name="TextBox 31">
            <a:extLst>
              <a:ext uri="{FF2B5EF4-FFF2-40B4-BE49-F238E27FC236}">
                <a16:creationId xmlns:a16="http://schemas.microsoft.com/office/drawing/2014/main" id="{9B4A818B-6174-45AE-BCA8-C02D1C909A3C}"/>
              </a:ext>
            </a:extLst>
          </p:cNvPr>
          <p:cNvSpPr txBox="1"/>
          <p:nvPr/>
        </p:nvSpPr>
        <p:spPr>
          <a:xfrm>
            <a:off x="1094456" y="1586060"/>
            <a:ext cx="439427" cy="491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13"/>
              </a:lnSpc>
              <a:spcBef>
                <a:spcPct val="0"/>
              </a:spcBef>
            </a:pPr>
            <a:r>
              <a:rPr lang="ru-RU" sz="2333" b="1" spc="88" dirty="0">
                <a:solidFill>
                  <a:srgbClr val="F8F8F8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Х</a:t>
            </a:r>
            <a:endParaRPr lang="en-US" sz="2333" b="1" spc="88" dirty="0">
              <a:solidFill>
                <a:srgbClr val="F8F8F8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sp>
        <p:nvSpPr>
          <p:cNvPr id="48" name="TextBox 29">
            <a:extLst>
              <a:ext uri="{FF2B5EF4-FFF2-40B4-BE49-F238E27FC236}">
                <a16:creationId xmlns:a16="http://schemas.microsoft.com/office/drawing/2014/main" id="{A79384C5-75DB-40C5-9C36-0160E3EC17FE}"/>
              </a:ext>
            </a:extLst>
          </p:cNvPr>
          <p:cNvSpPr txBox="1"/>
          <p:nvPr/>
        </p:nvSpPr>
        <p:spPr>
          <a:xfrm>
            <a:off x="4258694" y="2393430"/>
            <a:ext cx="3665029" cy="1985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67"/>
              </a:lnSpc>
              <a:spcBef>
                <a:spcPct val="0"/>
              </a:spcBef>
            </a:pPr>
            <a:r>
              <a:rPr lang="en-US" sz="12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2021 </a:t>
            </a:r>
            <a:r>
              <a:rPr lang="ru-RU" sz="12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-</a:t>
            </a:r>
            <a:r>
              <a:rPr lang="en-US" sz="12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 2025 </a:t>
            </a:r>
            <a:r>
              <a:rPr lang="ru-RU" sz="1200" b="1" dirty="0" err="1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жылдар</a:t>
            </a:r>
            <a:r>
              <a:rPr lang="ru-RU" sz="12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Cambria" pitchFamily="34" charset="0"/>
                <a:ea typeface="Cambria" pitchFamily="34" charset="-122"/>
                <a:sym typeface="Onest Thin"/>
              </a:rPr>
              <a:t>аралығында</a:t>
            </a:r>
            <a:endParaRPr lang="en-US" sz="1200" b="1" dirty="0">
              <a:solidFill>
                <a:schemeClr val="bg1"/>
              </a:solidFill>
              <a:latin typeface="Cambria" pitchFamily="34" charset="0"/>
              <a:ea typeface="Cambria" pitchFamily="34" charset="-122"/>
              <a:sym typeface="Onest Thin"/>
            </a:endParaRPr>
          </a:p>
        </p:txBody>
      </p:sp>
      <p:sp>
        <p:nvSpPr>
          <p:cNvPr id="49" name="TextBox 24">
            <a:extLst>
              <a:ext uri="{FF2B5EF4-FFF2-40B4-BE49-F238E27FC236}">
                <a16:creationId xmlns:a16="http://schemas.microsoft.com/office/drawing/2014/main" id="{0C9D1F0E-0806-4959-9942-9EB85F533CA4}"/>
              </a:ext>
            </a:extLst>
          </p:cNvPr>
          <p:cNvSpPr txBox="1"/>
          <p:nvPr/>
        </p:nvSpPr>
        <p:spPr>
          <a:xfrm>
            <a:off x="4419766" y="3092895"/>
            <a:ext cx="34555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2021–2025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жылдардағы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өңдеу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өнеркәсібі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өнімдерін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өндіру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көлемі</a:t>
            </a:r>
            <a:endParaRPr lang="ru-RU" sz="1333" b="1" kern="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Semi-Bold"/>
            </a:endParaRPr>
          </a:p>
        </p:txBody>
      </p:sp>
      <p:sp>
        <p:nvSpPr>
          <p:cNvPr id="50" name="TextBox 24">
            <a:extLst>
              <a:ext uri="{FF2B5EF4-FFF2-40B4-BE49-F238E27FC236}">
                <a16:creationId xmlns:a16="http://schemas.microsoft.com/office/drawing/2014/main" id="{5D56EFD2-B28A-48CC-A89C-6E11893063E3}"/>
              </a:ext>
            </a:extLst>
          </p:cNvPr>
          <p:cNvSpPr txBox="1"/>
          <p:nvPr/>
        </p:nvSpPr>
        <p:spPr>
          <a:xfrm>
            <a:off x="8309608" y="3092895"/>
            <a:ext cx="3455538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2025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жылы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ЖҚҚ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және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Экспорт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көлемі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бойынша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өңдеу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өнеркәсібінің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</a:p>
          <a:p>
            <a:pPr algn="ctr">
              <a:lnSpc>
                <a:spcPts val="1467"/>
              </a:lnSpc>
              <a:spcBef>
                <a:spcPct val="0"/>
              </a:spcBef>
            </a:pP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жетекші</a:t>
            </a:r>
            <a:r>
              <a:rPr lang="ru-RU" sz="1333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333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салалары</a:t>
            </a:r>
            <a:endParaRPr lang="ru-RU" sz="1333" b="1" kern="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Semi-Bold"/>
            </a:endParaRPr>
          </a:p>
        </p:txBody>
      </p:sp>
      <p:graphicFrame>
        <p:nvGraphicFramePr>
          <p:cNvPr id="51" name="Диаграмма 50">
            <a:extLst>
              <a:ext uri="{FF2B5EF4-FFF2-40B4-BE49-F238E27FC236}">
                <a16:creationId xmlns:a16="http://schemas.microsoft.com/office/drawing/2014/main" id="{43EDF754-9996-448E-BBAC-EF8271ED98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569771"/>
              </p:ext>
            </p:extLst>
          </p:nvPr>
        </p:nvGraphicFramePr>
        <p:xfrm>
          <a:off x="8166609" y="3835401"/>
          <a:ext cx="3674584" cy="25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5" name="Диаграмма 54">
            <a:extLst>
              <a:ext uri="{FF2B5EF4-FFF2-40B4-BE49-F238E27FC236}">
                <a16:creationId xmlns:a16="http://schemas.microsoft.com/office/drawing/2014/main" id="{38832E62-CEDA-47AF-990F-87F501CD5B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9416625"/>
              </p:ext>
            </p:extLst>
          </p:nvPr>
        </p:nvGraphicFramePr>
        <p:xfrm>
          <a:off x="4263456" y="3835401"/>
          <a:ext cx="3650545" cy="25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7" name="Диаграмма 56">
            <a:extLst>
              <a:ext uri="{FF2B5EF4-FFF2-40B4-BE49-F238E27FC236}">
                <a16:creationId xmlns:a16="http://schemas.microsoft.com/office/drawing/2014/main" id="{F9A5DFA4-E3A3-4958-A252-198E640AC7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2432318"/>
              </p:ext>
            </p:extLst>
          </p:nvPr>
        </p:nvGraphicFramePr>
        <p:xfrm>
          <a:off x="350748" y="3835401"/>
          <a:ext cx="3636469" cy="25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10FF3D-51B6-4123-B0BD-1D417528A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8246" y="6484270"/>
            <a:ext cx="2743200" cy="365125"/>
          </a:xfrm>
        </p:spPr>
        <p:txBody>
          <a:bodyPr/>
          <a:lstStyle/>
          <a:p>
            <a:fld id="{B507E19B-AB40-4B37-A880-7081F517CABA}" type="slidenum">
              <a:rPr lang="ru-RU" smtClean="0"/>
              <a:t>2</a:t>
            </a:fld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26849" y="878644"/>
            <a:ext cx="10738279" cy="2941817"/>
            <a:chOff x="0" y="0"/>
            <a:chExt cx="4944376" cy="135454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44376" cy="1354542"/>
            </a:xfrm>
            <a:custGeom>
              <a:avLst/>
              <a:gdLst/>
              <a:ahLst/>
              <a:cxnLst/>
              <a:rect l="l" t="t" r="r" b="b"/>
              <a:pathLst>
                <a:path w="4944376" h="1354542">
                  <a:moveTo>
                    <a:pt x="9613" y="0"/>
                  </a:moveTo>
                  <a:lnTo>
                    <a:pt x="4934763" y="0"/>
                  </a:lnTo>
                  <a:cubicBezTo>
                    <a:pt x="4940072" y="0"/>
                    <a:pt x="4944376" y="4304"/>
                    <a:pt x="4944376" y="9613"/>
                  </a:cubicBezTo>
                  <a:lnTo>
                    <a:pt x="4944376" y="1344929"/>
                  </a:lnTo>
                  <a:cubicBezTo>
                    <a:pt x="4944376" y="1350238"/>
                    <a:pt x="4940072" y="1354542"/>
                    <a:pt x="4934763" y="1354542"/>
                  </a:cubicBezTo>
                  <a:lnTo>
                    <a:pt x="9613" y="1354542"/>
                  </a:lnTo>
                  <a:cubicBezTo>
                    <a:pt x="4304" y="1354542"/>
                    <a:pt x="0" y="1350238"/>
                    <a:pt x="0" y="1344929"/>
                  </a:cubicBezTo>
                  <a:lnTo>
                    <a:pt x="0" y="9613"/>
                  </a:lnTo>
                  <a:cubicBezTo>
                    <a:pt x="0" y="4304"/>
                    <a:pt x="4304" y="0"/>
                    <a:pt x="961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E6E6E6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38100"/>
              <a:ext cx="4944376" cy="131644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7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26848" y="878644"/>
            <a:ext cx="2575893" cy="2941817"/>
            <a:chOff x="0" y="0"/>
            <a:chExt cx="1186054" cy="135454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6055" cy="1354542"/>
            </a:xfrm>
            <a:custGeom>
              <a:avLst/>
              <a:gdLst/>
              <a:ahLst/>
              <a:cxnLst/>
              <a:rect l="l" t="t" r="r" b="b"/>
              <a:pathLst>
                <a:path w="1186055" h="1354542">
                  <a:moveTo>
                    <a:pt x="40074" y="0"/>
                  </a:moveTo>
                  <a:lnTo>
                    <a:pt x="1145981" y="0"/>
                  </a:lnTo>
                  <a:cubicBezTo>
                    <a:pt x="1168113" y="0"/>
                    <a:pt x="1186055" y="17942"/>
                    <a:pt x="1186055" y="40074"/>
                  </a:cubicBezTo>
                  <a:lnTo>
                    <a:pt x="1186055" y="1314468"/>
                  </a:lnTo>
                  <a:cubicBezTo>
                    <a:pt x="1186055" y="1336600"/>
                    <a:pt x="1168113" y="1354542"/>
                    <a:pt x="1145981" y="1354542"/>
                  </a:cubicBezTo>
                  <a:lnTo>
                    <a:pt x="40074" y="1354542"/>
                  </a:lnTo>
                  <a:cubicBezTo>
                    <a:pt x="17942" y="1354542"/>
                    <a:pt x="0" y="1336600"/>
                    <a:pt x="0" y="1314468"/>
                  </a:cubicBezTo>
                  <a:lnTo>
                    <a:pt x="0" y="40074"/>
                  </a:lnTo>
                  <a:cubicBezTo>
                    <a:pt x="0" y="17942"/>
                    <a:pt x="17942" y="0"/>
                    <a:pt x="4007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346F9D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1186054" cy="135454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26849" y="3991282"/>
            <a:ext cx="10738279" cy="2383086"/>
            <a:chOff x="0" y="0"/>
            <a:chExt cx="21741806" cy="48250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741758" cy="4824962"/>
            </a:xfrm>
            <a:custGeom>
              <a:avLst/>
              <a:gdLst/>
              <a:ahLst/>
              <a:cxnLst/>
              <a:rect l="l" t="t" r="r" b="b"/>
              <a:pathLst>
                <a:path w="21741758" h="4824962">
                  <a:moveTo>
                    <a:pt x="0" y="257951"/>
                  </a:moveTo>
                  <a:cubicBezTo>
                    <a:pt x="0" y="115545"/>
                    <a:pt x="130598" y="0"/>
                    <a:pt x="291558" y="0"/>
                  </a:cubicBezTo>
                  <a:lnTo>
                    <a:pt x="21450201" y="0"/>
                  </a:lnTo>
                  <a:cubicBezTo>
                    <a:pt x="21611281" y="0"/>
                    <a:pt x="21741758" y="115545"/>
                    <a:pt x="21741758" y="257951"/>
                  </a:cubicBezTo>
                  <a:lnTo>
                    <a:pt x="21741758" y="4567011"/>
                  </a:lnTo>
                  <a:cubicBezTo>
                    <a:pt x="21741758" y="4709523"/>
                    <a:pt x="21611160" y="4824962"/>
                    <a:pt x="21450201" y="4824962"/>
                  </a:cubicBezTo>
                  <a:lnTo>
                    <a:pt x="291558" y="4824962"/>
                  </a:lnTo>
                  <a:cubicBezTo>
                    <a:pt x="130478" y="4824962"/>
                    <a:pt x="0" y="4709417"/>
                    <a:pt x="0" y="4567011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E6E6E6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0074646" y="1118939"/>
            <a:ext cx="1005631" cy="797235"/>
            <a:chOff x="0" y="0"/>
            <a:chExt cx="2403030" cy="1905051"/>
          </a:xfrm>
        </p:grpSpPr>
        <p:sp>
          <p:nvSpPr>
            <p:cNvPr id="12" name="Freeform 12" descr="Picture background"/>
            <p:cNvSpPr/>
            <p:nvPr/>
          </p:nvSpPr>
          <p:spPr>
            <a:xfrm>
              <a:off x="0" y="0"/>
              <a:ext cx="2403068" cy="1905000"/>
            </a:xfrm>
            <a:custGeom>
              <a:avLst/>
              <a:gdLst/>
              <a:ahLst/>
              <a:cxnLst/>
              <a:rect l="l" t="t" r="r" b="b"/>
              <a:pathLst>
                <a:path w="2403068" h="1905000">
                  <a:moveTo>
                    <a:pt x="0" y="0"/>
                  </a:moveTo>
                  <a:lnTo>
                    <a:pt x="2403068" y="0"/>
                  </a:lnTo>
                  <a:lnTo>
                    <a:pt x="2403068" y="1905000"/>
                  </a:lnTo>
                  <a:lnTo>
                    <a:pt x="0" y="1905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17" r="-11669" b="-2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8260879" y="1098308"/>
            <a:ext cx="1689806" cy="883769"/>
            <a:chOff x="0" y="0"/>
            <a:chExt cx="4037916" cy="2111832"/>
          </a:xfrm>
        </p:grpSpPr>
        <p:sp>
          <p:nvSpPr>
            <p:cNvPr id="14" name="Freeform 14" descr="Picture background"/>
            <p:cNvSpPr/>
            <p:nvPr/>
          </p:nvSpPr>
          <p:spPr>
            <a:xfrm>
              <a:off x="0" y="0"/>
              <a:ext cx="4037967" cy="2111883"/>
            </a:xfrm>
            <a:custGeom>
              <a:avLst/>
              <a:gdLst/>
              <a:ahLst/>
              <a:cxnLst/>
              <a:rect l="l" t="t" r="r" b="b"/>
              <a:pathLst>
                <a:path w="4037967" h="2111883">
                  <a:moveTo>
                    <a:pt x="0" y="0"/>
                  </a:moveTo>
                  <a:lnTo>
                    <a:pt x="4037967" y="0"/>
                  </a:lnTo>
                  <a:lnTo>
                    <a:pt x="4037967" y="2111883"/>
                  </a:lnTo>
                  <a:lnTo>
                    <a:pt x="0" y="21118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17" r="-316" b="-12938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6785709" y="1088346"/>
            <a:ext cx="1373203" cy="883769"/>
            <a:chOff x="0" y="0"/>
            <a:chExt cx="3281370" cy="2111832"/>
          </a:xfrm>
        </p:grpSpPr>
        <p:sp>
          <p:nvSpPr>
            <p:cNvPr id="16" name="Freeform 16" descr="Picture background"/>
            <p:cNvSpPr/>
            <p:nvPr/>
          </p:nvSpPr>
          <p:spPr>
            <a:xfrm>
              <a:off x="0" y="0"/>
              <a:ext cx="3281408" cy="2111883"/>
            </a:xfrm>
            <a:custGeom>
              <a:avLst/>
              <a:gdLst/>
              <a:ahLst/>
              <a:cxnLst/>
              <a:rect l="l" t="t" r="r" b="b"/>
              <a:pathLst>
                <a:path w="3281408" h="2111883">
                  <a:moveTo>
                    <a:pt x="0" y="0"/>
                  </a:moveTo>
                  <a:lnTo>
                    <a:pt x="3281408" y="0"/>
                  </a:lnTo>
                  <a:lnTo>
                    <a:pt x="3281408" y="2111883"/>
                  </a:lnTo>
                  <a:lnTo>
                    <a:pt x="0" y="21118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20" t="-2" r="-19482"/>
              </a:stretch>
            </a:blipFill>
          </p:spPr>
        </p:sp>
      </p:grpSp>
      <p:grpSp>
        <p:nvGrpSpPr>
          <p:cNvPr id="17" name="Group 17"/>
          <p:cNvGrpSpPr/>
          <p:nvPr/>
        </p:nvGrpSpPr>
        <p:grpSpPr>
          <a:xfrm>
            <a:off x="3571057" y="996722"/>
            <a:ext cx="1261167" cy="898268"/>
            <a:chOff x="0" y="0"/>
            <a:chExt cx="3013653" cy="2146478"/>
          </a:xfrm>
        </p:grpSpPr>
        <p:sp>
          <p:nvSpPr>
            <p:cNvPr id="18" name="Freeform 18" descr="Picture background"/>
            <p:cNvSpPr/>
            <p:nvPr/>
          </p:nvSpPr>
          <p:spPr>
            <a:xfrm>
              <a:off x="0" y="0"/>
              <a:ext cx="3013615" cy="2146427"/>
            </a:xfrm>
            <a:custGeom>
              <a:avLst/>
              <a:gdLst/>
              <a:ahLst/>
              <a:cxnLst/>
              <a:rect l="l" t="t" r="r" b="b"/>
              <a:pathLst>
                <a:path w="3013615" h="2146427">
                  <a:moveTo>
                    <a:pt x="0" y="0"/>
                  </a:moveTo>
                  <a:lnTo>
                    <a:pt x="3013615" y="0"/>
                  </a:lnTo>
                  <a:lnTo>
                    <a:pt x="3013615" y="2146427"/>
                  </a:lnTo>
                  <a:lnTo>
                    <a:pt x="0" y="21464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6853" t="-2746" r="-1" b="-24817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3476060" y="2528871"/>
            <a:ext cx="1259367" cy="856632"/>
            <a:chOff x="0" y="0"/>
            <a:chExt cx="3009350" cy="2046986"/>
          </a:xfrm>
        </p:grpSpPr>
        <p:sp>
          <p:nvSpPr>
            <p:cNvPr id="20" name="Freeform 20" descr="Picture background"/>
            <p:cNvSpPr/>
            <p:nvPr/>
          </p:nvSpPr>
          <p:spPr>
            <a:xfrm>
              <a:off x="0" y="0"/>
              <a:ext cx="3009324" cy="2046986"/>
            </a:xfrm>
            <a:custGeom>
              <a:avLst/>
              <a:gdLst/>
              <a:ahLst/>
              <a:cxnLst/>
              <a:rect l="l" t="t" r="r" b="b"/>
              <a:pathLst>
                <a:path w="3009324" h="2046986">
                  <a:moveTo>
                    <a:pt x="0" y="0"/>
                  </a:moveTo>
                  <a:lnTo>
                    <a:pt x="3009324" y="0"/>
                  </a:lnTo>
                  <a:lnTo>
                    <a:pt x="3009324" y="2046986"/>
                  </a:lnTo>
                  <a:lnTo>
                    <a:pt x="0" y="2046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317" r="-396"/>
              </a:stretch>
            </a:blipFill>
          </p:spPr>
        </p:sp>
      </p:grpSp>
      <p:grpSp>
        <p:nvGrpSpPr>
          <p:cNvPr id="21" name="Group 21"/>
          <p:cNvGrpSpPr/>
          <p:nvPr/>
        </p:nvGrpSpPr>
        <p:grpSpPr>
          <a:xfrm>
            <a:off x="5251962" y="1009397"/>
            <a:ext cx="1170753" cy="883769"/>
            <a:chOff x="0" y="0"/>
            <a:chExt cx="2797602" cy="2111832"/>
          </a:xfrm>
        </p:grpSpPr>
        <p:sp>
          <p:nvSpPr>
            <p:cNvPr id="22" name="Freeform 22" descr="Аккумулятор автомобильный Delkor JP 125D31R 12В 105Ач 800А - купить в интернет-м"/>
            <p:cNvSpPr/>
            <p:nvPr/>
          </p:nvSpPr>
          <p:spPr>
            <a:xfrm>
              <a:off x="0" y="0"/>
              <a:ext cx="2797564" cy="2111883"/>
            </a:xfrm>
            <a:custGeom>
              <a:avLst/>
              <a:gdLst/>
              <a:ahLst/>
              <a:cxnLst/>
              <a:rect l="l" t="t" r="r" b="b"/>
              <a:pathLst>
                <a:path w="2797564" h="2111883">
                  <a:moveTo>
                    <a:pt x="0" y="0"/>
                  </a:moveTo>
                  <a:lnTo>
                    <a:pt x="2797564" y="0"/>
                  </a:lnTo>
                  <a:lnTo>
                    <a:pt x="2797564" y="2111883"/>
                  </a:lnTo>
                  <a:lnTo>
                    <a:pt x="0" y="21118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17" r="-319" b="-33311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5227623" y="2012566"/>
            <a:ext cx="1219430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ru-RU" sz="1171" b="1" spc="-11" dirty="0" err="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Аккумуляторлар</a:t>
            </a:r>
            <a:endParaRPr lang="ru-RU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  <a:p>
            <a:pPr algn="ctr">
              <a:lnSpc>
                <a:spcPts val="1406"/>
              </a:lnSpc>
            </a:pPr>
            <a:endParaRPr lang="en-US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5176924" y="2527048"/>
            <a:ext cx="1320829" cy="836729"/>
            <a:chOff x="0" y="0"/>
            <a:chExt cx="3156219" cy="199942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156219" cy="1999488"/>
            </a:xfrm>
            <a:custGeom>
              <a:avLst/>
              <a:gdLst/>
              <a:ahLst/>
              <a:cxnLst/>
              <a:rect l="l" t="t" r="r" b="b"/>
              <a:pathLst>
                <a:path w="3156219" h="1999488">
                  <a:moveTo>
                    <a:pt x="0" y="0"/>
                  </a:moveTo>
                  <a:lnTo>
                    <a:pt x="3156219" y="0"/>
                  </a:lnTo>
                  <a:lnTo>
                    <a:pt x="3156219" y="1999488"/>
                  </a:lnTo>
                  <a:lnTo>
                    <a:pt x="0" y="1999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6082" t="-3" r="-16082"/>
              </a:stretch>
            </a:blipFill>
          </p:spPr>
        </p:sp>
      </p:grpSp>
      <p:sp>
        <p:nvSpPr>
          <p:cNvPr id="26" name="TextBox 26"/>
          <p:cNvSpPr txBox="1"/>
          <p:nvPr/>
        </p:nvSpPr>
        <p:spPr>
          <a:xfrm>
            <a:off x="5191796" y="3419942"/>
            <a:ext cx="1413314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ru-RU" sz="1171" b="1" spc="-11" dirty="0" err="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Жалпақ</a:t>
            </a:r>
            <a:r>
              <a:rPr lang="ru-RU" sz="1171" b="1" spc="-11" dirty="0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 </a:t>
            </a:r>
            <a:r>
              <a:rPr lang="ru-RU" sz="1171" b="1" spc="-11" dirty="0" err="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илем</a:t>
            </a:r>
            <a:endParaRPr lang="ru-RU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grpSp>
        <p:nvGrpSpPr>
          <p:cNvPr id="27" name="Group 27"/>
          <p:cNvGrpSpPr/>
          <p:nvPr/>
        </p:nvGrpSpPr>
        <p:grpSpPr>
          <a:xfrm>
            <a:off x="6844837" y="2520342"/>
            <a:ext cx="1374523" cy="822586"/>
            <a:chOff x="0" y="0"/>
            <a:chExt cx="3284525" cy="1965630"/>
          </a:xfrm>
        </p:grpSpPr>
        <p:sp>
          <p:nvSpPr>
            <p:cNvPr id="28" name="Freeform 28" descr="Сульфат аммония : Химическая продукция : ООО ПКФ &quot;ВолгаТрансХим&quot;"/>
            <p:cNvSpPr/>
            <p:nvPr/>
          </p:nvSpPr>
          <p:spPr>
            <a:xfrm>
              <a:off x="0" y="0"/>
              <a:ext cx="3284563" cy="1965579"/>
            </a:xfrm>
            <a:custGeom>
              <a:avLst/>
              <a:gdLst/>
              <a:ahLst/>
              <a:cxnLst/>
              <a:rect l="l" t="t" r="r" b="b"/>
              <a:pathLst>
                <a:path w="3284563" h="1965579">
                  <a:moveTo>
                    <a:pt x="0" y="0"/>
                  </a:moveTo>
                  <a:lnTo>
                    <a:pt x="3284563" y="0"/>
                  </a:lnTo>
                  <a:lnTo>
                    <a:pt x="3284563" y="1965579"/>
                  </a:lnTo>
                  <a:lnTo>
                    <a:pt x="0" y="19655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317" r="-316" b="-4944"/>
              </a:stretch>
            </a:blipFill>
          </p:spPr>
        </p:sp>
      </p:grpSp>
      <p:grpSp>
        <p:nvGrpSpPr>
          <p:cNvPr id="29" name="Group 29"/>
          <p:cNvGrpSpPr/>
          <p:nvPr/>
        </p:nvGrpSpPr>
        <p:grpSpPr>
          <a:xfrm>
            <a:off x="8612238" y="2520342"/>
            <a:ext cx="825278" cy="822586"/>
            <a:chOff x="0" y="0"/>
            <a:chExt cx="1972063" cy="1965630"/>
          </a:xfrm>
        </p:grpSpPr>
        <p:sp>
          <p:nvSpPr>
            <p:cNvPr id="30" name="Freeform 30" descr="https://avatars.mds.yandex.net/i?id=b970fd1970c0489aa395ca22a0808899cc03215e-5221982-images-thumbs&amp;n=13"/>
            <p:cNvSpPr/>
            <p:nvPr/>
          </p:nvSpPr>
          <p:spPr>
            <a:xfrm>
              <a:off x="0" y="0"/>
              <a:ext cx="1972101" cy="1965579"/>
            </a:xfrm>
            <a:custGeom>
              <a:avLst/>
              <a:gdLst/>
              <a:ahLst/>
              <a:cxnLst/>
              <a:rect l="l" t="t" r="r" b="b"/>
              <a:pathLst>
                <a:path w="1972101" h="1965579">
                  <a:moveTo>
                    <a:pt x="0" y="0"/>
                  </a:moveTo>
                  <a:lnTo>
                    <a:pt x="1972101" y="0"/>
                  </a:lnTo>
                  <a:lnTo>
                    <a:pt x="1972101" y="1965579"/>
                  </a:lnTo>
                  <a:lnTo>
                    <a:pt x="0" y="19655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8275" r="-59420" b="-2"/>
              </a:stretch>
            </a:blipFill>
          </p:spPr>
        </p:sp>
      </p:grpSp>
      <p:grpSp>
        <p:nvGrpSpPr>
          <p:cNvPr id="31" name="Group 31"/>
          <p:cNvGrpSpPr/>
          <p:nvPr/>
        </p:nvGrpSpPr>
        <p:grpSpPr>
          <a:xfrm>
            <a:off x="10074646" y="2506922"/>
            <a:ext cx="1001538" cy="851285"/>
            <a:chOff x="0" y="0"/>
            <a:chExt cx="2393250" cy="2034210"/>
          </a:xfrm>
        </p:grpSpPr>
        <p:sp>
          <p:nvSpPr>
            <p:cNvPr id="32" name="Freeform 32" descr="Picture background"/>
            <p:cNvSpPr/>
            <p:nvPr/>
          </p:nvSpPr>
          <p:spPr>
            <a:xfrm>
              <a:off x="0" y="0"/>
              <a:ext cx="2393224" cy="2034159"/>
            </a:xfrm>
            <a:custGeom>
              <a:avLst/>
              <a:gdLst/>
              <a:ahLst/>
              <a:cxnLst/>
              <a:rect l="l" t="t" r="r" b="b"/>
              <a:pathLst>
                <a:path w="2393224" h="2034159">
                  <a:moveTo>
                    <a:pt x="0" y="0"/>
                  </a:moveTo>
                  <a:lnTo>
                    <a:pt x="2393224" y="0"/>
                  </a:lnTo>
                  <a:lnTo>
                    <a:pt x="2393224" y="2034159"/>
                  </a:lnTo>
                  <a:lnTo>
                    <a:pt x="0" y="2034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317" r="-318" b="-2124"/>
              </a:stretch>
            </a:blipFill>
          </p:spPr>
        </p:sp>
      </p:grpSp>
      <p:sp>
        <p:nvSpPr>
          <p:cNvPr id="33" name="TextBox 33"/>
          <p:cNvSpPr txBox="1"/>
          <p:nvPr/>
        </p:nvSpPr>
        <p:spPr>
          <a:xfrm>
            <a:off x="5400928" y="5702756"/>
            <a:ext cx="1621593" cy="48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9"/>
              </a:lnSpc>
              <a:spcBef>
                <a:spcPct val="0"/>
              </a:spcBef>
            </a:pP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Терезе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профильдері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,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фиброцементті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тақталар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403114" y="4770488"/>
            <a:ext cx="2069196" cy="48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9"/>
              </a:lnSpc>
              <a:spcBef>
                <a:spcPct val="0"/>
              </a:spcBef>
            </a:pP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Локомотивтердің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тірек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арқалықтары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,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автобустардың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қаптама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элементтері</a:t>
            </a:r>
            <a:endParaRPr lang="ru-RU" sz="1067" b="1" kern="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Semi-Bold"/>
            </a:endParaRPr>
          </a:p>
        </p:txBody>
      </p:sp>
      <p:grpSp>
        <p:nvGrpSpPr>
          <p:cNvPr id="35" name="Group 35"/>
          <p:cNvGrpSpPr/>
          <p:nvPr/>
        </p:nvGrpSpPr>
        <p:grpSpPr>
          <a:xfrm>
            <a:off x="4838884" y="4806284"/>
            <a:ext cx="418473" cy="418473"/>
            <a:chOff x="0" y="0"/>
            <a:chExt cx="1072756" cy="107275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072769" cy="1072769"/>
            </a:xfrm>
            <a:custGeom>
              <a:avLst/>
              <a:gdLst/>
              <a:ahLst/>
              <a:cxnLst/>
              <a:rect l="l" t="t" r="r" b="b"/>
              <a:pathLst>
                <a:path w="1072769" h="1072769">
                  <a:moveTo>
                    <a:pt x="0" y="0"/>
                  </a:moveTo>
                  <a:lnTo>
                    <a:pt x="1072769" y="0"/>
                  </a:lnTo>
                  <a:lnTo>
                    <a:pt x="1072769" y="1072769"/>
                  </a:lnTo>
                  <a:lnTo>
                    <a:pt x="0" y="10727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r="1" b="1"/>
              </a:stretch>
            </a:blipFill>
          </p:spPr>
        </p:sp>
      </p:grpSp>
      <p:grpSp>
        <p:nvGrpSpPr>
          <p:cNvPr id="37" name="Group 37"/>
          <p:cNvGrpSpPr/>
          <p:nvPr/>
        </p:nvGrpSpPr>
        <p:grpSpPr>
          <a:xfrm>
            <a:off x="4071033" y="4696009"/>
            <a:ext cx="622095" cy="622095"/>
            <a:chOff x="0" y="0"/>
            <a:chExt cx="1594739" cy="1594739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594739" cy="1594739"/>
            </a:xfrm>
            <a:custGeom>
              <a:avLst/>
              <a:gdLst/>
              <a:ahLst/>
              <a:cxnLst/>
              <a:rect l="l" t="t" r="r" b="b"/>
              <a:pathLst>
                <a:path w="1594739" h="1594739">
                  <a:moveTo>
                    <a:pt x="0" y="0"/>
                  </a:moveTo>
                  <a:lnTo>
                    <a:pt x="1594739" y="0"/>
                  </a:lnTo>
                  <a:lnTo>
                    <a:pt x="1594739" y="1594739"/>
                  </a:lnTo>
                  <a:lnTo>
                    <a:pt x="0" y="15947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grpSp>
        <p:nvGrpSpPr>
          <p:cNvPr id="39" name="Group 39"/>
          <p:cNvGrpSpPr/>
          <p:nvPr/>
        </p:nvGrpSpPr>
        <p:grpSpPr>
          <a:xfrm>
            <a:off x="1072675" y="4736802"/>
            <a:ext cx="366757" cy="540509"/>
            <a:chOff x="0" y="0"/>
            <a:chExt cx="940181" cy="1385595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940181" cy="1385570"/>
            </a:xfrm>
            <a:custGeom>
              <a:avLst/>
              <a:gdLst/>
              <a:ahLst/>
              <a:cxnLst/>
              <a:rect l="l" t="t" r="r" b="b"/>
              <a:pathLst>
                <a:path w="940181" h="1385570">
                  <a:moveTo>
                    <a:pt x="0" y="0"/>
                  </a:moveTo>
                  <a:lnTo>
                    <a:pt x="940181" y="0"/>
                  </a:lnTo>
                  <a:lnTo>
                    <a:pt x="940181" y="1385570"/>
                  </a:lnTo>
                  <a:lnTo>
                    <a:pt x="0" y="13855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48551" r="-48553" b="-1"/>
              </a:stretch>
            </a:blipFill>
          </p:spPr>
        </p:sp>
      </p:grpSp>
      <p:grpSp>
        <p:nvGrpSpPr>
          <p:cNvPr id="41" name="Group 41"/>
          <p:cNvGrpSpPr/>
          <p:nvPr/>
        </p:nvGrpSpPr>
        <p:grpSpPr>
          <a:xfrm>
            <a:off x="1445186" y="4761776"/>
            <a:ext cx="487509" cy="532464"/>
            <a:chOff x="0" y="0"/>
            <a:chExt cx="1249731" cy="136497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249680" cy="1364996"/>
            </a:xfrm>
            <a:custGeom>
              <a:avLst/>
              <a:gdLst/>
              <a:ahLst/>
              <a:cxnLst/>
              <a:rect l="l" t="t" r="r" b="b"/>
              <a:pathLst>
                <a:path w="1249680" h="1364996">
                  <a:moveTo>
                    <a:pt x="0" y="0"/>
                  </a:moveTo>
                  <a:lnTo>
                    <a:pt x="1249680" y="0"/>
                  </a:lnTo>
                  <a:lnTo>
                    <a:pt x="1249680" y="1364996"/>
                  </a:lnTo>
                  <a:lnTo>
                    <a:pt x="0" y="136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48554" r="-48558" b="1"/>
              </a:stretch>
            </a:blipFill>
          </p:spPr>
        </p:sp>
      </p:grpSp>
      <p:sp>
        <p:nvSpPr>
          <p:cNvPr id="43" name="TextBox 43"/>
          <p:cNvSpPr txBox="1"/>
          <p:nvPr/>
        </p:nvSpPr>
        <p:spPr>
          <a:xfrm>
            <a:off x="9077750" y="5562600"/>
            <a:ext cx="2067016" cy="656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9"/>
              </a:lnSpc>
              <a:spcBef>
                <a:spcPct val="0"/>
              </a:spcBef>
            </a:pP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Автокөлік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орындықтары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, мультимедиа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жүйелері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</a:p>
          <a:p>
            <a:pPr>
              <a:lnSpc>
                <a:spcPts val="1279"/>
              </a:lnSpc>
              <a:spcBef>
                <a:spcPct val="0"/>
              </a:spcBef>
            </a:pP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және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литий-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ионды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аккумуляторлық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батареялар</a:t>
            </a:r>
            <a:endParaRPr lang="ru-RU" sz="1067" b="1" kern="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Semi-Bold"/>
            </a:endParaRPr>
          </a:p>
        </p:txBody>
      </p:sp>
      <p:grpSp>
        <p:nvGrpSpPr>
          <p:cNvPr id="44" name="Group 44"/>
          <p:cNvGrpSpPr/>
          <p:nvPr/>
        </p:nvGrpSpPr>
        <p:grpSpPr>
          <a:xfrm>
            <a:off x="8444877" y="5487013"/>
            <a:ext cx="360371" cy="428773"/>
            <a:chOff x="0" y="0"/>
            <a:chExt cx="923811" cy="109916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923798" cy="1099185"/>
            </a:xfrm>
            <a:custGeom>
              <a:avLst/>
              <a:gdLst/>
              <a:ahLst/>
              <a:cxnLst/>
              <a:rect l="l" t="t" r="r" b="b"/>
              <a:pathLst>
                <a:path w="923798" h="1099185">
                  <a:moveTo>
                    <a:pt x="0" y="0"/>
                  </a:moveTo>
                  <a:lnTo>
                    <a:pt x="923798" y="0"/>
                  </a:lnTo>
                  <a:lnTo>
                    <a:pt x="923798" y="1099185"/>
                  </a:lnTo>
                  <a:lnTo>
                    <a:pt x="0" y="10991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t="-6031" r="-1" b="-6028"/>
              </a:stretch>
            </a:blipFill>
          </p:spPr>
        </p:sp>
      </p:grpSp>
      <p:grpSp>
        <p:nvGrpSpPr>
          <p:cNvPr id="46" name="Group 46"/>
          <p:cNvGrpSpPr/>
          <p:nvPr/>
        </p:nvGrpSpPr>
        <p:grpSpPr>
          <a:xfrm>
            <a:off x="8152842" y="5894196"/>
            <a:ext cx="436813" cy="389793"/>
            <a:chOff x="0" y="0"/>
            <a:chExt cx="1119772" cy="999236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119759" cy="999236"/>
            </a:xfrm>
            <a:custGeom>
              <a:avLst/>
              <a:gdLst/>
              <a:ahLst/>
              <a:cxnLst/>
              <a:rect l="l" t="t" r="r" b="b"/>
              <a:pathLst>
                <a:path w="1119759" h="999236">
                  <a:moveTo>
                    <a:pt x="0" y="0"/>
                  </a:moveTo>
                  <a:lnTo>
                    <a:pt x="1119759" y="0"/>
                  </a:lnTo>
                  <a:lnTo>
                    <a:pt x="1119759" y="999236"/>
                  </a:lnTo>
                  <a:lnTo>
                    <a:pt x="0" y="9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t="-6030" r="-1" b="-6032"/>
              </a:stretch>
            </a:blipFill>
          </p:spPr>
        </p:sp>
      </p:grpSp>
      <p:grpSp>
        <p:nvGrpSpPr>
          <p:cNvPr id="48" name="Group 48"/>
          <p:cNvGrpSpPr/>
          <p:nvPr/>
        </p:nvGrpSpPr>
        <p:grpSpPr>
          <a:xfrm>
            <a:off x="7837093" y="5572051"/>
            <a:ext cx="448788" cy="322145"/>
            <a:chOff x="0" y="0"/>
            <a:chExt cx="1150468" cy="825818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150493" cy="825881"/>
            </a:xfrm>
            <a:custGeom>
              <a:avLst/>
              <a:gdLst/>
              <a:ahLst/>
              <a:cxnLst/>
              <a:rect l="l" t="t" r="r" b="b"/>
              <a:pathLst>
                <a:path w="1150493" h="825881">
                  <a:moveTo>
                    <a:pt x="0" y="0"/>
                  </a:moveTo>
                  <a:lnTo>
                    <a:pt x="1150493" y="0"/>
                  </a:lnTo>
                  <a:lnTo>
                    <a:pt x="1150493" y="825881"/>
                  </a:lnTo>
                  <a:lnTo>
                    <a:pt x="0" y="8258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6031" r="2" b="-6023"/>
              </a:stretch>
            </a:blipFill>
          </p:spPr>
        </p:sp>
      </p:grpSp>
      <p:grpSp>
        <p:nvGrpSpPr>
          <p:cNvPr id="50" name="Group 50"/>
          <p:cNvGrpSpPr/>
          <p:nvPr/>
        </p:nvGrpSpPr>
        <p:grpSpPr>
          <a:xfrm>
            <a:off x="1232430" y="5530091"/>
            <a:ext cx="540509" cy="540509"/>
            <a:chOff x="0" y="0"/>
            <a:chExt cx="1385595" cy="1385595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385570" cy="1385570"/>
            </a:xfrm>
            <a:custGeom>
              <a:avLst/>
              <a:gdLst/>
              <a:ahLst/>
              <a:cxnLst/>
              <a:rect l="l" t="t" r="r" b="b"/>
              <a:pathLst>
                <a:path w="1385570" h="1385570">
                  <a:moveTo>
                    <a:pt x="0" y="0"/>
                  </a:moveTo>
                  <a:lnTo>
                    <a:pt x="1385570" y="0"/>
                  </a:lnTo>
                  <a:lnTo>
                    <a:pt x="1385570" y="1385570"/>
                  </a:lnTo>
                  <a:lnTo>
                    <a:pt x="0" y="13855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r="-1" b="-1"/>
              </a:stretch>
            </a:blipFill>
          </p:spPr>
        </p:sp>
      </p:grpSp>
      <p:grpSp>
        <p:nvGrpSpPr>
          <p:cNvPr id="52" name="Group 52"/>
          <p:cNvGrpSpPr/>
          <p:nvPr/>
        </p:nvGrpSpPr>
        <p:grpSpPr>
          <a:xfrm>
            <a:off x="4745281" y="5700350"/>
            <a:ext cx="586295" cy="389793"/>
            <a:chOff x="0" y="0"/>
            <a:chExt cx="1502969" cy="999236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502918" cy="999236"/>
            </a:xfrm>
            <a:custGeom>
              <a:avLst/>
              <a:gdLst/>
              <a:ahLst/>
              <a:cxnLst/>
              <a:rect l="l" t="t" r="r" b="b"/>
              <a:pathLst>
                <a:path w="1502918" h="999236">
                  <a:moveTo>
                    <a:pt x="0" y="0"/>
                  </a:moveTo>
                  <a:lnTo>
                    <a:pt x="1502918" y="0"/>
                  </a:lnTo>
                  <a:lnTo>
                    <a:pt x="1502918" y="999236"/>
                  </a:lnTo>
                  <a:lnTo>
                    <a:pt x="0" y="9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r="-3" b="-1"/>
              </a:stretch>
            </a:blipFill>
          </p:spPr>
        </p:sp>
      </p:grpSp>
      <p:grpSp>
        <p:nvGrpSpPr>
          <p:cNvPr id="54" name="Group 54"/>
          <p:cNvGrpSpPr/>
          <p:nvPr/>
        </p:nvGrpSpPr>
        <p:grpSpPr>
          <a:xfrm>
            <a:off x="4112778" y="5643952"/>
            <a:ext cx="502590" cy="502590"/>
            <a:chOff x="0" y="0"/>
            <a:chExt cx="1288390" cy="128839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1288415" cy="1288415"/>
            </a:xfrm>
            <a:custGeom>
              <a:avLst/>
              <a:gdLst/>
              <a:ahLst/>
              <a:cxnLst/>
              <a:rect l="l" t="t" r="r" b="b"/>
              <a:pathLst>
                <a:path w="1288415" h="1288415">
                  <a:moveTo>
                    <a:pt x="0" y="0"/>
                  </a:moveTo>
                  <a:lnTo>
                    <a:pt x="1288415" y="0"/>
                  </a:lnTo>
                  <a:lnTo>
                    <a:pt x="1288415" y="1288415"/>
                  </a:lnTo>
                  <a:lnTo>
                    <a:pt x="0" y="12884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r="1" b="1"/>
              </a:stretch>
            </a:blipFill>
          </p:spPr>
        </p:sp>
      </p:grpSp>
      <p:grpSp>
        <p:nvGrpSpPr>
          <p:cNvPr id="56" name="Group 56"/>
          <p:cNvGrpSpPr/>
          <p:nvPr/>
        </p:nvGrpSpPr>
        <p:grpSpPr>
          <a:xfrm>
            <a:off x="8397208" y="4777874"/>
            <a:ext cx="624220" cy="497304"/>
            <a:chOff x="0" y="0"/>
            <a:chExt cx="1600187" cy="1274839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600200" cy="1274826"/>
            </a:xfrm>
            <a:custGeom>
              <a:avLst/>
              <a:gdLst/>
              <a:ahLst/>
              <a:cxnLst/>
              <a:rect l="l" t="t" r="r" b="b"/>
              <a:pathLst>
                <a:path w="1600200" h="1274826">
                  <a:moveTo>
                    <a:pt x="0" y="0"/>
                  </a:moveTo>
                  <a:lnTo>
                    <a:pt x="1600200" y="0"/>
                  </a:lnTo>
                  <a:lnTo>
                    <a:pt x="1600200" y="1274826"/>
                  </a:lnTo>
                  <a:lnTo>
                    <a:pt x="0" y="1274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12760" b="-12761"/>
              </a:stretch>
            </a:blipFill>
          </p:spPr>
        </p:sp>
      </p:grpSp>
      <p:grpSp>
        <p:nvGrpSpPr>
          <p:cNvPr id="58" name="Group 58"/>
          <p:cNvGrpSpPr/>
          <p:nvPr/>
        </p:nvGrpSpPr>
        <p:grpSpPr>
          <a:xfrm>
            <a:off x="7837093" y="4842826"/>
            <a:ext cx="533043" cy="408208"/>
            <a:chOff x="0" y="0"/>
            <a:chExt cx="1366456" cy="1046442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1366393" cy="1046480"/>
            </a:xfrm>
            <a:custGeom>
              <a:avLst/>
              <a:gdLst/>
              <a:ahLst/>
              <a:cxnLst/>
              <a:rect l="l" t="t" r="r" b="b"/>
              <a:pathLst>
                <a:path w="1366393" h="1046480">
                  <a:moveTo>
                    <a:pt x="0" y="0"/>
                  </a:moveTo>
                  <a:lnTo>
                    <a:pt x="1366393" y="0"/>
                  </a:lnTo>
                  <a:lnTo>
                    <a:pt x="1366393" y="1046480"/>
                  </a:lnTo>
                  <a:lnTo>
                    <a:pt x="0" y="10464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 t="-14847" r="-4" b="-14843"/>
              </a:stretch>
            </a:blipFill>
          </p:spPr>
        </p:sp>
      </p:grpSp>
      <p:sp>
        <p:nvSpPr>
          <p:cNvPr id="63" name="AutoShape 63"/>
          <p:cNvSpPr/>
          <p:nvPr/>
        </p:nvSpPr>
        <p:spPr>
          <a:xfrm flipV="1">
            <a:off x="3297656" y="2349552"/>
            <a:ext cx="8167472" cy="21885"/>
          </a:xfrm>
          <a:prstGeom prst="line">
            <a:avLst/>
          </a:prstGeom>
          <a:ln w="19050" cap="flat">
            <a:solidFill>
              <a:srgbClr val="01A9C2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4" name="AutoShape 64"/>
          <p:cNvSpPr/>
          <p:nvPr/>
        </p:nvSpPr>
        <p:spPr>
          <a:xfrm>
            <a:off x="4983214" y="878643"/>
            <a:ext cx="0" cy="2949891"/>
          </a:xfrm>
          <a:prstGeom prst="line">
            <a:avLst/>
          </a:prstGeom>
          <a:ln w="19050" cap="flat">
            <a:solidFill>
              <a:srgbClr val="01A9C2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5" name="AutoShape 65"/>
          <p:cNvSpPr/>
          <p:nvPr/>
        </p:nvSpPr>
        <p:spPr>
          <a:xfrm flipH="1">
            <a:off x="6675397" y="868295"/>
            <a:ext cx="0" cy="2952165"/>
          </a:xfrm>
          <a:prstGeom prst="line">
            <a:avLst/>
          </a:prstGeom>
          <a:ln w="19050" cap="flat">
            <a:solidFill>
              <a:srgbClr val="01A9C2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6" name="Freeform 66"/>
          <p:cNvSpPr/>
          <p:nvPr/>
        </p:nvSpPr>
        <p:spPr>
          <a:xfrm>
            <a:off x="2673135" y="2235113"/>
            <a:ext cx="530905" cy="392869"/>
          </a:xfrm>
          <a:custGeom>
            <a:avLst/>
            <a:gdLst/>
            <a:ahLst/>
            <a:cxnLst/>
            <a:rect l="l" t="t" r="r" b="b"/>
            <a:pathLst>
              <a:path w="796357" h="589304">
                <a:moveTo>
                  <a:pt x="0" y="0"/>
                </a:moveTo>
                <a:lnTo>
                  <a:pt x="796357" y="0"/>
                </a:lnTo>
                <a:lnTo>
                  <a:pt x="796357" y="589304"/>
                </a:lnTo>
                <a:lnTo>
                  <a:pt x="0" y="58930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67" name="TextBox 67"/>
          <p:cNvSpPr txBox="1"/>
          <p:nvPr/>
        </p:nvSpPr>
        <p:spPr>
          <a:xfrm>
            <a:off x="0" y="419100"/>
            <a:ext cx="10869579" cy="26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Ultra-Bold"/>
              </a:rPr>
              <a:t>ӨҢДЕУ ӨНЕРКӘСІБІ ӨНІМДЕРІНІҢ ЭКСПОРТЫ 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9967744" y="2015687"/>
            <a:ext cx="1455826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ru-RU" sz="1171" b="1" spc="-11" dirty="0" err="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Подшипниктер</a:t>
            </a:r>
            <a:endParaRPr lang="ru-RU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  <a:p>
            <a:pPr algn="ctr">
              <a:lnSpc>
                <a:spcPts val="1406"/>
              </a:lnSpc>
            </a:pPr>
            <a:endParaRPr lang="en-US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sp>
        <p:nvSpPr>
          <p:cNvPr id="69" name="TextBox 69"/>
          <p:cNvSpPr txBox="1"/>
          <p:nvPr/>
        </p:nvSpPr>
        <p:spPr>
          <a:xfrm>
            <a:off x="8496067" y="2015687"/>
            <a:ext cx="1219430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ru-RU" sz="1171" b="1" spc="-11" dirty="0" err="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Шиналар</a:t>
            </a:r>
            <a:endParaRPr lang="ru-RU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  <a:p>
            <a:pPr algn="ctr">
              <a:lnSpc>
                <a:spcPts val="1406"/>
              </a:lnSpc>
            </a:pPr>
            <a:endParaRPr lang="en-US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sp>
        <p:nvSpPr>
          <p:cNvPr id="70" name="TextBox 70"/>
          <p:cNvSpPr txBox="1"/>
          <p:nvPr/>
        </p:nvSpPr>
        <p:spPr>
          <a:xfrm>
            <a:off x="6862595" y="1955800"/>
            <a:ext cx="1219430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ru-RU" sz="1171" b="1" spc="-11" dirty="0" err="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Жартылай</a:t>
            </a:r>
            <a:r>
              <a:rPr lang="ru-RU" sz="1171" b="1" spc="-11" dirty="0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 </a:t>
            </a:r>
            <a:r>
              <a:rPr lang="ru-RU" sz="1171" b="1" spc="-11" dirty="0" err="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вагондар</a:t>
            </a:r>
            <a:endParaRPr lang="ru-RU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  <a:p>
            <a:pPr algn="ctr">
              <a:lnSpc>
                <a:spcPts val="1406"/>
              </a:lnSpc>
            </a:pPr>
            <a:endParaRPr lang="en-US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sp>
        <p:nvSpPr>
          <p:cNvPr id="71" name="TextBox 71"/>
          <p:cNvSpPr txBox="1"/>
          <p:nvPr/>
        </p:nvSpPr>
        <p:spPr>
          <a:xfrm>
            <a:off x="3418911" y="2014390"/>
            <a:ext cx="1413314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ru-RU" sz="1171" b="1" spc="-11" dirty="0" err="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Трансформаторлар</a:t>
            </a:r>
            <a:endParaRPr lang="ru-RU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  <a:p>
            <a:pPr algn="ctr">
              <a:lnSpc>
                <a:spcPts val="1406"/>
              </a:lnSpc>
            </a:pPr>
            <a:endParaRPr lang="en-US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sp>
        <p:nvSpPr>
          <p:cNvPr id="72" name="TextBox 72"/>
          <p:cNvSpPr txBox="1"/>
          <p:nvPr/>
        </p:nvSpPr>
        <p:spPr>
          <a:xfrm>
            <a:off x="3345804" y="3425848"/>
            <a:ext cx="1413314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en-US" sz="1171" b="1" spc="-1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Кабель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6922384" y="3408164"/>
            <a:ext cx="1219430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en-US" sz="1171" b="1" spc="-1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Цианид натрия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8437540" y="3440118"/>
            <a:ext cx="1219430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ru-RU" sz="1171" b="1" spc="-11" dirty="0" err="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Кірпіштер</a:t>
            </a:r>
            <a:endParaRPr lang="ru-RU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  <a:p>
            <a:pPr algn="ctr">
              <a:lnSpc>
                <a:spcPts val="1406"/>
              </a:lnSpc>
            </a:pPr>
            <a:endParaRPr lang="en-US" sz="1171" b="1" spc="-11" dirty="0">
              <a:solidFill>
                <a:srgbClr val="000000"/>
              </a:solidFill>
              <a:latin typeface="Onest Semi-Bold"/>
              <a:ea typeface="Onest Semi-Bold"/>
              <a:cs typeface="Onest Semi-Bold"/>
              <a:sym typeface="Onest Semi-Bold"/>
            </a:endParaRPr>
          </a:p>
        </p:txBody>
      </p:sp>
      <p:sp>
        <p:nvSpPr>
          <p:cNvPr id="75" name="TextBox 75"/>
          <p:cNvSpPr txBox="1"/>
          <p:nvPr/>
        </p:nvSpPr>
        <p:spPr>
          <a:xfrm>
            <a:off x="9944348" y="3425848"/>
            <a:ext cx="1219430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6"/>
              </a:lnSpc>
            </a:pPr>
            <a:r>
              <a:rPr lang="en-US" sz="1171" b="1" spc="-11">
                <a:solidFill>
                  <a:srgbClr val="000000"/>
                </a:solidFill>
                <a:latin typeface="Onest Semi-Bold"/>
                <a:ea typeface="Onest Semi-Bold"/>
                <a:cs typeface="Onest Semi-Bold"/>
                <a:sym typeface="Onest Semi-Bold"/>
              </a:rPr>
              <a:t>Цемент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045998" y="1465240"/>
            <a:ext cx="2026125" cy="224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8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8F8F8"/>
                </a:solidFill>
                <a:latin typeface="Onest Bold"/>
                <a:ea typeface="Onest Bold"/>
                <a:cs typeface="Onest Bold"/>
                <a:sym typeface="Onest Bold"/>
              </a:rPr>
              <a:t>28,8 </a:t>
            </a:r>
            <a:r>
              <a:rPr lang="en-US" sz="2400" b="1" dirty="0" err="1">
                <a:solidFill>
                  <a:srgbClr val="F8F8F8"/>
                </a:solidFill>
                <a:latin typeface="Onest Bold"/>
                <a:ea typeface="Onest Bold"/>
                <a:cs typeface="Onest Bold"/>
                <a:sym typeface="Onest Bold"/>
              </a:rPr>
              <a:t>млрд</a:t>
            </a:r>
            <a:r>
              <a:rPr lang="en-US" sz="2400" b="1" dirty="0">
                <a:solidFill>
                  <a:srgbClr val="F8F8F8"/>
                </a:solidFill>
                <a:latin typeface="Onest Bold"/>
                <a:ea typeface="Onest Bold"/>
                <a:cs typeface="Onest Bold"/>
                <a:sym typeface="Onest Bold"/>
              </a:rPr>
              <a:t> $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034544" y="3073400"/>
            <a:ext cx="2049033" cy="224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8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8F8F8"/>
                </a:solidFill>
                <a:latin typeface="Onest Bold"/>
                <a:sym typeface="Onest Bold"/>
              </a:rPr>
              <a:t>19,8 </a:t>
            </a:r>
            <a:r>
              <a:rPr lang="en-US" sz="2400" b="1" dirty="0" err="1">
                <a:solidFill>
                  <a:srgbClr val="F8F8F8"/>
                </a:solidFill>
                <a:latin typeface="Onest Bold"/>
                <a:sym typeface="Onest Bold"/>
              </a:rPr>
              <a:t>млрд</a:t>
            </a:r>
            <a:r>
              <a:rPr lang="en-US" sz="2400" b="1" dirty="0">
                <a:solidFill>
                  <a:srgbClr val="F8F8F8"/>
                </a:solidFill>
                <a:latin typeface="Onest Bold"/>
                <a:sym typeface="Onest Bold"/>
              </a:rPr>
              <a:t> $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866900" y="2159001"/>
            <a:ext cx="1712628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0"/>
              </a:lnSpc>
            </a:pPr>
            <a:r>
              <a:rPr lang="en-US" sz="3683" b="1" dirty="0">
                <a:solidFill>
                  <a:srgbClr val="FFFFFF"/>
                </a:solidFill>
                <a:latin typeface="Onest Bold"/>
                <a:ea typeface="Onest Bold"/>
                <a:cs typeface="Onest Bold"/>
                <a:sym typeface="Onest Bold"/>
              </a:rPr>
              <a:t>+</a:t>
            </a:r>
            <a:r>
              <a:rPr lang="en-US" sz="2800" b="1" dirty="0">
                <a:solidFill>
                  <a:srgbClr val="FFFFFF"/>
                </a:solidFill>
                <a:latin typeface="Onest Bold"/>
                <a:ea typeface="Onest Bold"/>
                <a:cs typeface="Onest Bold"/>
                <a:sym typeface="Onest Bold"/>
              </a:rPr>
              <a:t> </a:t>
            </a:r>
            <a:r>
              <a:rPr lang="en-US" sz="3683" b="1" dirty="0">
                <a:solidFill>
                  <a:srgbClr val="FFFFFF"/>
                </a:solidFill>
                <a:latin typeface="Onest Bold"/>
                <a:ea typeface="Onest Bold"/>
                <a:cs typeface="Onest Bold"/>
                <a:sym typeface="Onest Bold"/>
              </a:rPr>
              <a:t>45,3%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654101" y="1743979"/>
            <a:ext cx="662949" cy="208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2"/>
              </a:lnSpc>
            </a:pPr>
            <a:r>
              <a:rPr lang="en-US" sz="1200" dirty="0">
                <a:solidFill>
                  <a:srgbClr val="FFFFFF"/>
                </a:solidFill>
                <a:latin typeface="Onest Light"/>
                <a:ea typeface="Onest Light"/>
                <a:cs typeface="Onest Light"/>
                <a:sym typeface="Onest Light"/>
              </a:rPr>
              <a:t>2025 </a:t>
            </a:r>
            <a:r>
              <a:rPr lang="kk-KZ" sz="1200" dirty="0">
                <a:solidFill>
                  <a:srgbClr val="FFFFFF"/>
                </a:solidFill>
                <a:latin typeface="Onest Light"/>
                <a:ea typeface="Onest Light"/>
                <a:cs typeface="Onest Light"/>
                <a:sym typeface="Onest Light"/>
              </a:rPr>
              <a:t>ж</a:t>
            </a:r>
            <a:r>
              <a:rPr lang="en-US" sz="1200" dirty="0">
                <a:solidFill>
                  <a:srgbClr val="FFFFFF"/>
                </a:solidFill>
                <a:latin typeface="Onest Light"/>
                <a:ea typeface="Onest Light"/>
                <a:cs typeface="Onest Light"/>
                <a:sym typeface="Onest Light"/>
              </a:rPr>
              <a:t>.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666119" y="3353829"/>
            <a:ext cx="638913" cy="208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12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Onest Light"/>
                <a:sym typeface="Onest Light"/>
              </a:rPr>
              <a:t>2021 </a:t>
            </a:r>
            <a:r>
              <a:rPr lang="kk-KZ" sz="1200" dirty="0">
                <a:solidFill>
                  <a:srgbClr val="FFFFFF"/>
                </a:solidFill>
                <a:latin typeface="Onest Light"/>
                <a:sym typeface="Onest Light"/>
              </a:rPr>
              <a:t>ж</a:t>
            </a:r>
            <a:r>
              <a:rPr lang="en-US" sz="1200" dirty="0">
                <a:solidFill>
                  <a:srgbClr val="FFFFFF"/>
                </a:solidFill>
                <a:latin typeface="Onest Light"/>
                <a:sym typeface="Onest Light"/>
              </a:rPr>
              <a:t>.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2081034" y="5694925"/>
            <a:ext cx="1167282" cy="32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9"/>
              </a:lnSpc>
              <a:spcBef>
                <a:spcPct val="0"/>
              </a:spcBef>
            </a:pP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Тұрмыстық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техника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2081034" y="4658849"/>
            <a:ext cx="1603313" cy="656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9"/>
              </a:lnSpc>
              <a:spcBef>
                <a:spcPct val="0"/>
              </a:spcBef>
            </a:pP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Цилиндр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блоктары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,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жүк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техникасының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жетекші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көпірлерінің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арқалықтары</a:t>
            </a:r>
            <a:endParaRPr lang="ru-RU" sz="1067" b="1" kern="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Semi-Bold"/>
            </a:endParaRPr>
          </a:p>
        </p:txBody>
      </p:sp>
      <p:sp>
        <p:nvSpPr>
          <p:cNvPr id="83" name="TextBox 83"/>
          <p:cNvSpPr txBox="1"/>
          <p:nvPr/>
        </p:nvSpPr>
        <p:spPr>
          <a:xfrm>
            <a:off x="9072686" y="4850638"/>
            <a:ext cx="1818788" cy="32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79"/>
              </a:lnSpc>
              <a:spcBef>
                <a:spcPct val="0"/>
              </a:spcBef>
            </a:pP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Ламинат,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жылыту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10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радиаторлары</a:t>
            </a:r>
            <a:r>
              <a:rPr lang="ru-RU" sz="10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700388" y="966729"/>
            <a:ext cx="2575483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15"/>
              </a:lnSpc>
              <a:spcBef>
                <a:spcPct val="0"/>
              </a:spcBef>
            </a:pPr>
            <a:r>
              <a:rPr lang="en-US" sz="1846" b="1" dirty="0">
                <a:solidFill>
                  <a:srgbClr val="F8F8F8"/>
                </a:solidFill>
                <a:latin typeface="Onest Bold"/>
                <a:ea typeface="Onest Bold"/>
                <a:cs typeface="Onest Bold"/>
                <a:sym typeface="Onest Bold"/>
              </a:rPr>
              <a:t>ЭКСПОРТ</a:t>
            </a:r>
          </a:p>
        </p:txBody>
      </p:sp>
      <p:sp>
        <p:nvSpPr>
          <p:cNvPr id="85" name="AutoShape 85"/>
          <p:cNvSpPr/>
          <p:nvPr/>
        </p:nvSpPr>
        <p:spPr>
          <a:xfrm flipH="1">
            <a:off x="8382741" y="878643"/>
            <a:ext cx="15319" cy="2949891"/>
          </a:xfrm>
          <a:prstGeom prst="line">
            <a:avLst/>
          </a:prstGeom>
          <a:ln w="19050" cap="flat">
            <a:solidFill>
              <a:srgbClr val="01A9C2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86" name="AutoShape 86"/>
          <p:cNvSpPr/>
          <p:nvPr/>
        </p:nvSpPr>
        <p:spPr>
          <a:xfrm>
            <a:off x="9950685" y="878643"/>
            <a:ext cx="0" cy="2949891"/>
          </a:xfrm>
          <a:prstGeom prst="line">
            <a:avLst/>
          </a:prstGeom>
          <a:ln w="19050" cap="flat">
            <a:solidFill>
              <a:srgbClr val="01A9C2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87" name="AutoShape 87"/>
          <p:cNvSpPr/>
          <p:nvPr/>
        </p:nvSpPr>
        <p:spPr>
          <a:xfrm>
            <a:off x="726848" y="5410965"/>
            <a:ext cx="10738256" cy="0"/>
          </a:xfrm>
          <a:prstGeom prst="line">
            <a:avLst/>
          </a:prstGeom>
          <a:ln w="19050" cap="flat">
            <a:solidFill>
              <a:srgbClr val="128ED4">
                <a:alpha val="6588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88" name="AutoShape 88"/>
          <p:cNvSpPr/>
          <p:nvPr/>
        </p:nvSpPr>
        <p:spPr>
          <a:xfrm flipH="1">
            <a:off x="3836748" y="4504903"/>
            <a:ext cx="0" cy="1869428"/>
          </a:xfrm>
          <a:prstGeom prst="line">
            <a:avLst/>
          </a:prstGeom>
          <a:ln w="19050" cap="flat">
            <a:solidFill>
              <a:srgbClr val="128ED4">
                <a:alpha val="6588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89" name="AutoShape 89"/>
          <p:cNvSpPr/>
          <p:nvPr/>
        </p:nvSpPr>
        <p:spPr>
          <a:xfrm>
            <a:off x="7649391" y="4489626"/>
            <a:ext cx="0" cy="1884705"/>
          </a:xfrm>
          <a:prstGeom prst="line">
            <a:avLst/>
          </a:prstGeom>
          <a:ln w="19050" cap="flat">
            <a:solidFill>
              <a:srgbClr val="128ED4">
                <a:alpha val="6588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0" name="AutoShape 90"/>
          <p:cNvSpPr/>
          <p:nvPr/>
        </p:nvSpPr>
        <p:spPr>
          <a:xfrm flipV="1">
            <a:off x="16" y="730250"/>
            <a:ext cx="10823797" cy="0"/>
          </a:xfrm>
          <a:prstGeom prst="line">
            <a:avLst/>
          </a:prstGeom>
          <a:ln w="19050" cap="rnd">
            <a:solidFill>
              <a:srgbClr val="00206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1" name="Group 91"/>
          <p:cNvGrpSpPr/>
          <p:nvPr/>
        </p:nvGrpSpPr>
        <p:grpSpPr>
          <a:xfrm>
            <a:off x="10869579" y="292563"/>
            <a:ext cx="635189" cy="464160"/>
            <a:chOff x="0" y="0"/>
            <a:chExt cx="1270379" cy="928320"/>
          </a:xfrm>
        </p:grpSpPr>
        <p:grpSp>
          <p:nvGrpSpPr>
            <p:cNvPr id="92" name="Group 92"/>
            <p:cNvGrpSpPr/>
            <p:nvPr/>
          </p:nvGrpSpPr>
          <p:grpSpPr>
            <a:xfrm>
              <a:off x="140540" y="70769"/>
              <a:ext cx="697718" cy="786318"/>
              <a:chOff x="0" y="0"/>
              <a:chExt cx="800100" cy="901700"/>
            </a:xfrm>
          </p:grpSpPr>
          <p:sp>
            <p:nvSpPr>
              <p:cNvPr id="93" name="Freeform 93"/>
              <p:cNvSpPr/>
              <p:nvPr/>
            </p:nvSpPr>
            <p:spPr>
              <a:xfrm>
                <a:off x="0" y="0"/>
                <a:ext cx="800100" cy="901700"/>
              </a:xfrm>
              <a:custGeom>
                <a:avLst/>
                <a:gdLst/>
                <a:ahLst/>
                <a:cxnLst/>
                <a:rect l="l" t="t" r="r" b="b"/>
                <a:pathLst>
                  <a:path w="800100" h="901700">
                    <a:moveTo>
                      <a:pt x="0" y="0"/>
                    </a:moveTo>
                    <a:lnTo>
                      <a:pt x="800100" y="0"/>
                    </a:lnTo>
                    <a:lnTo>
                      <a:pt x="800100" y="901700"/>
                    </a:lnTo>
                    <a:lnTo>
                      <a:pt x="0" y="9017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7"/>
                <a:stretch>
                  <a:fillRect l="-311" r="-312"/>
                </a:stretch>
              </a:blipFill>
            </p:spPr>
          </p:sp>
        </p:grpSp>
        <p:grpSp>
          <p:nvGrpSpPr>
            <p:cNvPr id="94" name="Group 94"/>
            <p:cNvGrpSpPr/>
            <p:nvPr/>
          </p:nvGrpSpPr>
          <p:grpSpPr>
            <a:xfrm>
              <a:off x="808966" y="75553"/>
              <a:ext cx="299022" cy="852767"/>
              <a:chOff x="0" y="0"/>
              <a:chExt cx="342900" cy="977900"/>
            </a:xfrm>
          </p:grpSpPr>
          <p:sp>
            <p:nvSpPr>
              <p:cNvPr id="95" name="Freeform 95"/>
              <p:cNvSpPr/>
              <p:nvPr/>
            </p:nvSpPr>
            <p:spPr>
              <a:xfrm>
                <a:off x="0" y="0"/>
                <a:ext cx="342900" cy="977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977900">
                    <a:moveTo>
                      <a:pt x="0" y="0"/>
                    </a:moveTo>
                    <a:lnTo>
                      <a:pt x="342900" y="0"/>
                    </a:lnTo>
                    <a:lnTo>
                      <a:pt x="342900" y="977900"/>
                    </a:lnTo>
                    <a:lnTo>
                      <a:pt x="0" y="9779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8"/>
                <a:stretch>
                  <a:fillRect l="-1985" r="-1988"/>
                </a:stretch>
              </a:blipFill>
            </p:spPr>
          </p:sp>
        </p:grpSp>
        <p:grpSp>
          <p:nvGrpSpPr>
            <p:cNvPr id="96" name="Group 96"/>
            <p:cNvGrpSpPr/>
            <p:nvPr/>
          </p:nvGrpSpPr>
          <p:grpSpPr>
            <a:xfrm>
              <a:off x="0" y="0"/>
              <a:ext cx="99674" cy="882304"/>
              <a:chOff x="0" y="0"/>
              <a:chExt cx="114300" cy="1011771"/>
            </a:xfrm>
          </p:grpSpPr>
          <p:sp>
            <p:nvSpPr>
              <p:cNvPr id="97" name="Freeform 97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101473" y="0"/>
                    </a:lnTo>
                    <a:lnTo>
                      <a:pt x="19812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2827"/>
                    </a:lnTo>
                    <a:lnTo>
                      <a:pt x="0" y="19939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12700" y="1011555"/>
                    </a:lnTo>
                    <a:lnTo>
                      <a:pt x="19685" y="1011555"/>
                    </a:lnTo>
                    <a:lnTo>
                      <a:pt x="108585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08585" y="985901"/>
                    </a:lnTo>
                    <a:lnTo>
                      <a:pt x="25527" y="985901"/>
                    </a:lnTo>
                    <a:lnTo>
                      <a:pt x="25527" y="25781"/>
                    </a:lnTo>
                    <a:lnTo>
                      <a:pt x="108585" y="25781"/>
                    </a:lnTo>
                    <a:lnTo>
                      <a:pt x="114300" y="19939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  <p:grpSp>
          <p:nvGrpSpPr>
            <p:cNvPr id="98" name="Group 98"/>
            <p:cNvGrpSpPr/>
            <p:nvPr/>
          </p:nvGrpSpPr>
          <p:grpSpPr>
            <a:xfrm>
              <a:off x="1170705" y="18661"/>
              <a:ext cx="99674" cy="882304"/>
              <a:chOff x="0" y="0"/>
              <a:chExt cx="114300" cy="1011771"/>
            </a:xfrm>
          </p:grpSpPr>
          <p:sp>
            <p:nvSpPr>
              <p:cNvPr id="99" name="Freeform 99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94488" y="0"/>
                    </a:lnTo>
                    <a:lnTo>
                      <a:pt x="12700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9939"/>
                    </a:lnTo>
                    <a:lnTo>
                      <a:pt x="5715" y="25654"/>
                    </a:lnTo>
                    <a:lnTo>
                      <a:pt x="88773" y="25654"/>
                    </a:lnTo>
                    <a:lnTo>
                      <a:pt x="88773" y="985774"/>
                    </a:lnTo>
                    <a:lnTo>
                      <a:pt x="5715" y="985774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94488" y="1011555"/>
                    </a:lnTo>
                    <a:lnTo>
                      <a:pt x="101473" y="1011555"/>
                    </a:lnTo>
                    <a:lnTo>
                      <a:pt x="108458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14300" y="19939"/>
                    </a:lnTo>
                    <a:lnTo>
                      <a:pt x="114300" y="12827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</p:grpSp>
      <p:grpSp>
        <p:nvGrpSpPr>
          <p:cNvPr id="104" name="Group 39">
            <a:extLst>
              <a:ext uri="{FF2B5EF4-FFF2-40B4-BE49-F238E27FC236}">
                <a16:creationId xmlns:a16="http://schemas.microsoft.com/office/drawing/2014/main" id="{DEBF2EF3-63B5-4492-B0EB-4B07C64B4EF4}"/>
              </a:ext>
            </a:extLst>
          </p:cNvPr>
          <p:cNvGrpSpPr/>
          <p:nvPr/>
        </p:nvGrpSpPr>
        <p:grpSpPr>
          <a:xfrm>
            <a:off x="726848" y="3866266"/>
            <a:ext cx="10696724" cy="551269"/>
            <a:chOff x="0" y="0"/>
            <a:chExt cx="2916715" cy="239613"/>
          </a:xfrm>
        </p:grpSpPr>
        <p:sp>
          <p:nvSpPr>
            <p:cNvPr id="105" name="Freeform 40">
              <a:extLst>
                <a:ext uri="{FF2B5EF4-FFF2-40B4-BE49-F238E27FC236}">
                  <a16:creationId xmlns:a16="http://schemas.microsoft.com/office/drawing/2014/main" id="{41D26A66-BF98-4027-954D-7F15047C3129}"/>
                </a:ext>
              </a:extLst>
            </p:cNvPr>
            <p:cNvSpPr/>
            <p:nvPr/>
          </p:nvSpPr>
          <p:spPr>
            <a:xfrm>
              <a:off x="0" y="0"/>
              <a:ext cx="2916715" cy="239613"/>
            </a:xfrm>
            <a:custGeom>
              <a:avLst/>
              <a:gdLst/>
              <a:ahLst/>
              <a:cxnLst/>
              <a:rect l="l" t="t" r="r" b="b"/>
              <a:pathLst>
                <a:path w="2916715" h="239613">
                  <a:moveTo>
                    <a:pt x="15383" y="0"/>
                  </a:moveTo>
                  <a:lnTo>
                    <a:pt x="2901332" y="0"/>
                  </a:lnTo>
                  <a:cubicBezTo>
                    <a:pt x="2909828" y="0"/>
                    <a:pt x="2916715" y="6887"/>
                    <a:pt x="2916715" y="15383"/>
                  </a:cubicBezTo>
                  <a:lnTo>
                    <a:pt x="2916715" y="224230"/>
                  </a:lnTo>
                  <a:cubicBezTo>
                    <a:pt x="2916715" y="228310"/>
                    <a:pt x="2915095" y="232222"/>
                    <a:pt x="2912210" y="235107"/>
                  </a:cubicBezTo>
                  <a:cubicBezTo>
                    <a:pt x="2909325" y="237992"/>
                    <a:pt x="2905412" y="239613"/>
                    <a:pt x="2901332" y="239613"/>
                  </a:cubicBezTo>
                  <a:lnTo>
                    <a:pt x="15383" y="239613"/>
                  </a:lnTo>
                  <a:cubicBezTo>
                    <a:pt x="6887" y="239613"/>
                    <a:pt x="0" y="232726"/>
                    <a:pt x="0" y="224230"/>
                  </a:cubicBezTo>
                  <a:lnTo>
                    <a:pt x="0" y="15383"/>
                  </a:lnTo>
                  <a:cubicBezTo>
                    <a:pt x="0" y="11303"/>
                    <a:pt x="1621" y="7390"/>
                    <a:pt x="4506" y="4506"/>
                  </a:cubicBezTo>
                  <a:cubicBezTo>
                    <a:pt x="7390" y="1621"/>
                    <a:pt x="11303" y="0"/>
                    <a:pt x="153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004E8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ru-KZ" sz="1200" dirty="0"/>
            </a:p>
          </p:txBody>
        </p:sp>
        <p:sp>
          <p:nvSpPr>
            <p:cNvPr id="106" name="TextBox 41">
              <a:extLst>
                <a:ext uri="{FF2B5EF4-FFF2-40B4-BE49-F238E27FC236}">
                  <a16:creationId xmlns:a16="http://schemas.microsoft.com/office/drawing/2014/main" id="{3755D404-6CB1-4F2C-B32D-5EFE6FAD81D4}"/>
                </a:ext>
              </a:extLst>
            </p:cNvPr>
            <p:cNvSpPr txBox="1"/>
            <p:nvPr/>
          </p:nvSpPr>
          <p:spPr>
            <a:xfrm>
              <a:off x="0" y="0"/>
              <a:ext cx="2916715" cy="2396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id="{37FEF62B-53AF-424C-8C27-AEA120BBE53D}"/>
              </a:ext>
            </a:extLst>
          </p:cNvPr>
          <p:cNvSpPr/>
          <p:nvPr/>
        </p:nvSpPr>
        <p:spPr>
          <a:xfrm>
            <a:off x="726848" y="3991838"/>
            <a:ext cx="10696725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20"/>
              </a:lnSpc>
              <a:spcBef>
                <a:spcPct val="0"/>
              </a:spcBef>
            </a:pP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ЖАҢА ӨНДІРІЛЕТІН ТАУАРЛАР </a:t>
            </a:r>
            <a:r>
              <a:rPr lang="en-US" sz="1333" b="1" spc="32" dirty="0">
                <a:solidFill>
                  <a:srgbClr val="FFFFFF"/>
                </a:solidFill>
                <a:latin typeface="Onest Semi-Bold"/>
                <a:sym typeface="Onest Medium"/>
              </a:rPr>
              <a:t>(2025</a:t>
            </a:r>
            <a:r>
              <a:rPr lang="kk-KZ" sz="1333" b="1" spc="32" dirty="0">
                <a:solidFill>
                  <a:srgbClr val="FFFFFF"/>
                </a:solidFill>
                <a:latin typeface="Onest Semi-Bold"/>
                <a:sym typeface="Onest Medium"/>
              </a:rPr>
              <a:t>ж</a:t>
            </a:r>
            <a:r>
              <a:rPr lang="en-US" sz="1333" b="1" spc="32" dirty="0">
                <a:solidFill>
                  <a:srgbClr val="FFFFFF"/>
                </a:solidFill>
                <a:latin typeface="Onest Semi-Bold"/>
                <a:sym typeface="Onest Medium"/>
              </a:rPr>
              <a:t>.)</a:t>
            </a:r>
            <a:endParaRPr lang="en-US" sz="1867" b="1" spc="32" dirty="0">
              <a:solidFill>
                <a:srgbClr val="FFFFFF"/>
              </a:solidFill>
              <a:latin typeface="Onest Semi-Bold"/>
              <a:sym typeface="Onest Medium"/>
            </a:endParaRPr>
          </a:p>
        </p:txBody>
      </p:sp>
      <p:sp>
        <p:nvSpPr>
          <p:cNvPr id="101" name="Номер слайда 5">
            <a:extLst>
              <a:ext uri="{FF2B5EF4-FFF2-40B4-BE49-F238E27FC236}">
                <a16:creationId xmlns:a16="http://schemas.microsoft.com/office/drawing/2014/main" id="{C081EDC9-08A1-4203-BCA0-1BEEB6E93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8246" y="6484270"/>
            <a:ext cx="2743200" cy="365125"/>
          </a:xfrm>
        </p:spPr>
        <p:txBody>
          <a:bodyPr/>
          <a:lstStyle/>
          <a:p>
            <a:fld id="{B507E19B-AB40-4B37-A880-7081F517CABA}" type="slidenum">
              <a:rPr lang="ru-RU" smtClean="0"/>
              <a:t>3</a:t>
            </a:fld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40937" y="3533645"/>
            <a:ext cx="10703115" cy="2841755"/>
            <a:chOff x="0" y="0"/>
            <a:chExt cx="4652187" cy="12868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2187" cy="1286828"/>
            </a:xfrm>
            <a:custGeom>
              <a:avLst/>
              <a:gdLst/>
              <a:ahLst/>
              <a:cxnLst/>
              <a:rect l="l" t="t" r="r" b="b"/>
              <a:pathLst>
                <a:path w="4652187" h="1286828">
                  <a:moveTo>
                    <a:pt x="9644" y="0"/>
                  </a:moveTo>
                  <a:lnTo>
                    <a:pt x="4642543" y="0"/>
                  </a:lnTo>
                  <a:cubicBezTo>
                    <a:pt x="4645101" y="0"/>
                    <a:pt x="4647554" y="1016"/>
                    <a:pt x="4649362" y="2825"/>
                  </a:cubicBezTo>
                  <a:cubicBezTo>
                    <a:pt x="4651171" y="4633"/>
                    <a:pt x="4652187" y="7087"/>
                    <a:pt x="4652187" y="9644"/>
                  </a:cubicBezTo>
                  <a:lnTo>
                    <a:pt x="4652187" y="1277184"/>
                  </a:lnTo>
                  <a:cubicBezTo>
                    <a:pt x="4652187" y="1279741"/>
                    <a:pt x="4651171" y="1282195"/>
                    <a:pt x="4649362" y="1284003"/>
                  </a:cubicBezTo>
                  <a:cubicBezTo>
                    <a:pt x="4647554" y="1285812"/>
                    <a:pt x="4645101" y="1286828"/>
                    <a:pt x="4642543" y="1286828"/>
                  </a:cubicBezTo>
                  <a:lnTo>
                    <a:pt x="9644" y="1286828"/>
                  </a:lnTo>
                  <a:cubicBezTo>
                    <a:pt x="7087" y="1286828"/>
                    <a:pt x="4633" y="1285812"/>
                    <a:pt x="2825" y="1284003"/>
                  </a:cubicBezTo>
                  <a:cubicBezTo>
                    <a:pt x="1016" y="1282195"/>
                    <a:pt x="0" y="1279741"/>
                    <a:pt x="0" y="1277184"/>
                  </a:cubicBezTo>
                  <a:lnTo>
                    <a:pt x="0" y="9644"/>
                  </a:lnTo>
                  <a:cubicBezTo>
                    <a:pt x="0" y="7087"/>
                    <a:pt x="1016" y="4633"/>
                    <a:pt x="2825" y="2825"/>
                  </a:cubicBezTo>
                  <a:cubicBezTo>
                    <a:pt x="4633" y="1016"/>
                    <a:pt x="7087" y="0"/>
                    <a:pt x="964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38100"/>
              <a:ext cx="4652187" cy="12487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7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0245" y="1180175"/>
            <a:ext cx="3127038" cy="2023240"/>
            <a:chOff x="0" y="0"/>
            <a:chExt cx="6559934" cy="373780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59959" cy="3737809"/>
            </a:xfrm>
            <a:custGeom>
              <a:avLst/>
              <a:gdLst/>
              <a:ahLst/>
              <a:cxnLst/>
              <a:rect l="l" t="t" r="r" b="b"/>
              <a:pathLst>
                <a:path w="6559959" h="3737809">
                  <a:moveTo>
                    <a:pt x="404462" y="0"/>
                  </a:moveTo>
                  <a:lnTo>
                    <a:pt x="6155497" y="0"/>
                  </a:lnTo>
                  <a:cubicBezTo>
                    <a:pt x="6262767" y="0"/>
                    <a:pt x="6365644" y="42613"/>
                    <a:pt x="6441495" y="118464"/>
                  </a:cubicBezTo>
                  <a:cubicBezTo>
                    <a:pt x="6517346" y="194316"/>
                    <a:pt x="6559959" y="297192"/>
                    <a:pt x="6559959" y="404462"/>
                  </a:cubicBezTo>
                  <a:lnTo>
                    <a:pt x="6559959" y="3333347"/>
                  </a:lnTo>
                  <a:cubicBezTo>
                    <a:pt x="6559959" y="3440617"/>
                    <a:pt x="6517346" y="3543493"/>
                    <a:pt x="6441495" y="3619345"/>
                  </a:cubicBezTo>
                  <a:cubicBezTo>
                    <a:pt x="6365644" y="3695196"/>
                    <a:pt x="6262767" y="3737809"/>
                    <a:pt x="6155497" y="3737809"/>
                  </a:cubicBezTo>
                  <a:lnTo>
                    <a:pt x="404462" y="3737809"/>
                  </a:lnTo>
                  <a:cubicBezTo>
                    <a:pt x="297192" y="3737809"/>
                    <a:pt x="194316" y="3695196"/>
                    <a:pt x="118464" y="3619345"/>
                  </a:cubicBezTo>
                  <a:cubicBezTo>
                    <a:pt x="42613" y="3543493"/>
                    <a:pt x="0" y="3440617"/>
                    <a:pt x="0" y="3333347"/>
                  </a:cubicBezTo>
                  <a:lnTo>
                    <a:pt x="0" y="404462"/>
                  </a:lnTo>
                  <a:cubicBezTo>
                    <a:pt x="0" y="297192"/>
                    <a:pt x="42613" y="194316"/>
                    <a:pt x="118464" y="118464"/>
                  </a:cubicBezTo>
                  <a:cubicBezTo>
                    <a:pt x="194316" y="42613"/>
                    <a:pt x="297192" y="0"/>
                    <a:pt x="4044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sp>
        <p:nvSpPr>
          <p:cNvPr id="11" name="TextBox 11"/>
          <p:cNvSpPr txBox="1"/>
          <p:nvPr/>
        </p:nvSpPr>
        <p:spPr>
          <a:xfrm>
            <a:off x="1379671" y="5817531"/>
            <a:ext cx="5529129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9"/>
              </a:lnSpc>
              <a:spcBef>
                <a:spcPct val="0"/>
              </a:spcBef>
            </a:pP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Химия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өнеркәсібі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өнімдерін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өндіру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en-US" sz="1600" b="1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- 39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(8,6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трлн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тг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)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4532481" y="1180176"/>
            <a:ext cx="3128187" cy="2017225"/>
            <a:chOff x="0" y="0"/>
            <a:chExt cx="1359689" cy="7719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59689" cy="771920"/>
            </a:xfrm>
            <a:custGeom>
              <a:avLst/>
              <a:gdLst/>
              <a:ahLst/>
              <a:cxnLst/>
              <a:rect l="l" t="t" r="r" b="b"/>
              <a:pathLst>
                <a:path w="1359689" h="771920">
                  <a:moveTo>
                    <a:pt x="32999" y="0"/>
                  </a:moveTo>
                  <a:lnTo>
                    <a:pt x="1326690" y="0"/>
                  </a:lnTo>
                  <a:cubicBezTo>
                    <a:pt x="1335442" y="0"/>
                    <a:pt x="1343836" y="3477"/>
                    <a:pt x="1350024" y="9665"/>
                  </a:cubicBezTo>
                  <a:cubicBezTo>
                    <a:pt x="1356212" y="15853"/>
                    <a:pt x="1359689" y="24247"/>
                    <a:pt x="1359689" y="32999"/>
                  </a:cubicBezTo>
                  <a:lnTo>
                    <a:pt x="1359689" y="738921"/>
                  </a:lnTo>
                  <a:cubicBezTo>
                    <a:pt x="1359689" y="747673"/>
                    <a:pt x="1356212" y="756066"/>
                    <a:pt x="1350024" y="762255"/>
                  </a:cubicBezTo>
                  <a:cubicBezTo>
                    <a:pt x="1343836" y="768443"/>
                    <a:pt x="1335442" y="771920"/>
                    <a:pt x="1326690" y="771920"/>
                  </a:cubicBezTo>
                  <a:lnTo>
                    <a:pt x="32999" y="771920"/>
                  </a:lnTo>
                  <a:cubicBezTo>
                    <a:pt x="24247" y="771920"/>
                    <a:pt x="15853" y="768443"/>
                    <a:pt x="9665" y="762255"/>
                  </a:cubicBezTo>
                  <a:cubicBezTo>
                    <a:pt x="3477" y="756066"/>
                    <a:pt x="0" y="747673"/>
                    <a:pt x="0" y="738921"/>
                  </a:cubicBezTo>
                  <a:lnTo>
                    <a:pt x="0" y="32999"/>
                  </a:lnTo>
                  <a:cubicBezTo>
                    <a:pt x="0" y="24247"/>
                    <a:pt x="3477" y="15853"/>
                    <a:pt x="9665" y="9665"/>
                  </a:cubicBezTo>
                  <a:cubicBezTo>
                    <a:pt x="15853" y="3477"/>
                    <a:pt x="24247" y="0"/>
                    <a:pt x="3299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38100"/>
              <a:ext cx="1359689" cy="7338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7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314717" y="1180176"/>
            <a:ext cx="3129335" cy="2023240"/>
            <a:chOff x="0" y="0"/>
            <a:chExt cx="1360188" cy="77192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60188" cy="771920"/>
            </a:xfrm>
            <a:custGeom>
              <a:avLst/>
              <a:gdLst/>
              <a:ahLst/>
              <a:cxnLst/>
              <a:rect l="l" t="t" r="r" b="b"/>
              <a:pathLst>
                <a:path w="1360188" h="771920">
                  <a:moveTo>
                    <a:pt x="32986" y="0"/>
                  </a:moveTo>
                  <a:lnTo>
                    <a:pt x="1327202" y="0"/>
                  </a:lnTo>
                  <a:cubicBezTo>
                    <a:pt x="1345420" y="0"/>
                    <a:pt x="1360188" y="14769"/>
                    <a:pt x="1360188" y="32986"/>
                  </a:cubicBezTo>
                  <a:lnTo>
                    <a:pt x="1360188" y="738933"/>
                  </a:lnTo>
                  <a:cubicBezTo>
                    <a:pt x="1360188" y="757151"/>
                    <a:pt x="1345420" y="771920"/>
                    <a:pt x="1327202" y="771920"/>
                  </a:cubicBezTo>
                  <a:lnTo>
                    <a:pt x="32986" y="771920"/>
                  </a:lnTo>
                  <a:cubicBezTo>
                    <a:pt x="14769" y="771920"/>
                    <a:pt x="0" y="757151"/>
                    <a:pt x="0" y="738933"/>
                  </a:cubicBezTo>
                  <a:lnTo>
                    <a:pt x="0" y="32986"/>
                  </a:lnTo>
                  <a:cubicBezTo>
                    <a:pt x="0" y="14769"/>
                    <a:pt x="14769" y="0"/>
                    <a:pt x="3298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360188" cy="7338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7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18" name="AutoShape 18"/>
          <p:cNvSpPr/>
          <p:nvPr/>
        </p:nvSpPr>
        <p:spPr>
          <a:xfrm>
            <a:off x="6654800" y="3711053"/>
            <a:ext cx="0" cy="2664347"/>
          </a:xfrm>
          <a:prstGeom prst="line">
            <a:avLst/>
          </a:prstGeom>
          <a:ln w="19050" cap="flat">
            <a:solidFill>
              <a:srgbClr val="06205E">
                <a:alpha val="4078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Freeform 19"/>
          <p:cNvSpPr/>
          <p:nvPr/>
        </p:nvSpPr>
        <p:spPr>
          <a:xfrm>
            <a:off x="882908" y="3958014"/>
            <a:ext cx="395433" cy="342049"/>
          </a:xfrm>
          <a:custGeom>
            <a:avLst/>
            <a:gdLst/>
            <a:ahLst/>
            <a:cxnLst/>
            <a:rect l="l" t="t" r="r" b="b"/>
            <a:pathLst>
              <a:path w="593149" h="513074">
                <a:moveTo>
                  <a:pt x="0" y="0"/>
                </a:moveTo>
                <a:lnTo>
                  <a:pt x="593149" y="0"/>
                </a:lnTo>
                <a:lnTo>
                  <a:pt x="593149" y="513074"/>
                </a:lnTo>
                <a:lnTo>
                  <a:pt x="0" y="5130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>
            <a:off x="882908" y="4654527"/>
            <a:ext cx="395433" cy="306460"/>
          </a:xfrm>
          <a:custGeom>
            <a:avLst/>
            <a:gdLst/>
            <a:ahLst/>
            <a:cxnLst/>
            <a:rect l="l" t="t" r="r" b="b"/>
            <a:pathLst>
              <a:path w="593149" h="459690">
                <a:moveTo>
                  <a:pt x="0" y="0"/>
                </a:moveTo>
                <a:lnTo>
                  <a:pt x="593149" y="0"/>
                </a:lnTo>
                <a:lnTo>
                  <a:pt x="593149" y="459690"/>
                </a:lnTo>
                <a:lnTo>
                  <a:pt x="0" y="4596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" name="Freeform 21"/>
          <p:cNvSpPr/>
          <p:nvPr/>
        </p:nvSpPr>
        <p:spPr>
          <a:xfrm>
            <a:off x="863600" y="5233208"/>
            <a:ext cx="395433" cy="330186"/>
          </a:xfrm>
          <a:custGeom>
            <a:avLst/>
            <a:gdLst/>
            <a:ahLst/>
            <a:cxnLst/>
            <a:rect l="l" t="t" r="r" b="b"/>
            <a:pathLst>
              <a:path w="593149" h="495279">
                <a:moveTo>
                  <a:pt x="0" y="0"/>
                </a:moveTo>
                <a:lnTo>
                  <a:pt x="593149" y="0"/>
                </a:lnTo>
                <a:lnTo>
                  <a:pt x="593149" y="495279"/>
                </a:lnTo>
                <a:lnTo>
                  <a:pt x="0" y="4952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857321" y="5792007"/>
            <a:ext cx="395433" cy="324255"/>
          </a:xfrm>
          <a:custGeom>
            <a:avLst/>
            <a:gdLst/>
            <a:ahLst/>
            <a:cxnLst/>
            <a:rect l="l" t="t" r="r" b="b"/>
            <a:pathLst>
              <a:path w="593149" h="486382">
                <a:moveTo>
                  <a:pt x="0" y="0"/>
                </a:moveTo>
                <a:lnTo>
                  <a:pt x="593149" y="0"/>
                </a:lnTo>
                <a:lnTo>
                  <a:pt x="593149" y="486382"/>
                </a:lnTo>
                <a:lnTo>
                  <a:pt x="0" y="4863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808641" y="3933021"/>
            <a:ext cx="392035" cy="392035"/>
          </a:xfrm>
          <a:custGeom>
            <a:avLst/>
            <a:gdLst/>
            <a:ahLst/>
            <a:cxnLst/>
            <a:rect l="l" t="t" r="r" b="b"/>
            <a:pathLst>
              <a:path w="588052" h="588052">
                <a:moveTo>
                  <a:pt x="0" y="0"/>
                </a:moveTo>
                <a:lnTo>
                  <a:pt x="588051" y="0"/>
                </a:lnTo>
                <a:lnTo>
                  <a:pt x="588051" y="588052"/>
                </a:lnTo>
                <a:lnTo>
                  <a:pt x="0" y="5880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835218" y="4838514"/>
            <a:ext cx="392035" cy="445493"/>
          </a:xfrm>
          <a:custGeom>
            <a:avLst/>
            <a:gdLst/>
            <a:ahLst/>
            <a:cxnLst/>
            <a:rect l="l" t="t" r="r" b="b"/>
            <a:pathLst>
              <a:path w="588052" h="668240">
                <a:moveTo>
                  <a:pt x="0" y="0"/>
                </a:moveTo>
                <a:lnTo>
                  <a:pt x="588051" y="0"/>
                </a:lnTo>
                <a:lnTo>
                  <a:pt x="588051" y="668240"/>
                </a:lnTo>
                <a:lnTo>
                  <a:pt x="0" y="66824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835218" y="5697649"/>
            <a:ext cx="420973" cy="406239"/>
          </a:xfrm>
          <a:custGeom>
            <a:avLst/>
            <a:gdLst/>
            <a:ahLst/>
            <a:cxnLst/>
            <a:rect l="l" t="t" r="r" b="b"/>
            <a:pathLst>
              <a:path w="631460" h="609359">
                <a:moveTo>
                  <a:pt x="0" y="0"/>
                </a:moveTo>
                <a:lnTo>
                  <a:pt x="631460" y="0"/>
                </a:lnTo>
                <a:lnTo>
                  <a:pt x="631460" y="609359"/>
                </a:lnTo>
                <a:lnTo>
                  <a:pt x="0" y="60935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406571" y="1820604"/>
            <a:ext cx="1814386" cy="1184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60"/>
              </a:lnSpc>
            </a:pPr>
            <a:r>
              <a:rPr lang="en-US" sz="6050" b="1" dirty="0">
                <a:solidFill>
                  <a:srgbClr val="1389D1"/>
                </a:solidFill>
                <a:latin typeface="Onest Bold"/>
                <a:ea typeface="Onest Bold"/>
                <a:cs typeface="Onest Bold"/>
                <a:sym typeface="Onest Bold"/>
              </a:rPr>
              <a:t>439</a:t>
            </a:r>
          </a:p>
          <a:p>
            <a:pPr algn="ctr">
              <a:lnSpc>
                <a:spcPts val="2117"/>
              </a:lnSpc>
              <a:spcBef>
                <a:spcPct val="0"/>
              </a:spcBef>
            </a:pPr>
            <a:r>
              <a:rPr lang="kk-KZ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жоба</a:t>
            </a:r>
            <a:endParaRPr lang="en-US" sz="1600" b="1" kern="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405259" y="3894089"/>
            <a:ext cx="408017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9"/>
              </a:lnSpc>
            </a:pPr>
            <a:r>
              <a:rPr lang="ru-RU" sz="18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Азық-түлік</a:t>
            </a:r>
            <a:r>
              <a:rPr lang="ru-RU" sz="18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өнімдерін</a:t>
            </a:r>
            <a:r>
              <a:rPr lang="ru-RU" sz="18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өндіру</a:t>
            </a:r>
            <a:r>
              <a:rPr lang="ru-RU" sz="1867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en-US" sz="1600" b="1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- 109</a:t>
            </a:r>
            <a:r>
              <a:rPr lang="en-US" sz="1600" b="1" dirty="0">
                <a:solidFill>
                  <a:srgbClr val="06205E"/>
                </a:solidFill>
                <a:latin typeface="Onest Bold"/>
                <a:ea typeface="Onest Bold"/>
                <a:cs typeface="Onest Bold"/>
                <a:sym typeface="Onest Bold"/>
              </a:rPr>
              <a:t> </a:t>
            </a:r>
            <a:endParaRPr lang="kk-KZ" sz="1600" b="1" dirty="0">
              <a:solidFill>
                <a:srgbClr val="06205E"/>
              </a:solidFill>
              <a:latin typeface="Onest Bold"/>
              <a:ea typeface="Onest Bold"/>
              <a:cs typeface="Onest Bold"/>
              <a:sym typeface="Onest Bold"/>
            </a:endParaRPr>
          </a:p>
          <a:p>
            <a:pPr>
              <a:lnSpc>
                <a:spcPts val="1919"/>
              </a:lnSpc>
            </a:pP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(910,3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млрд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тг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)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04715" y="4572808"/>
            <a:ext cx="4549205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19"/>
              </a:lnSpc>
              <a:spcBef>
                <a:spcPct val="0"/>
              </a:spcBef>
            </a:pP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Автомобильдер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,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тіркемелер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жартылай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тіркемелер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өндірісі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en-US" sz="1600" b="1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– 15</a:t>
            </a:r>
            <a:r>
              <a:rPr lang="kk-KZ" sz="1600" b="1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 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(591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млрд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тг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)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385407" y="5284000"/>
            <a:ext cx="5186084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9"/>
              </a:lnSpc>
              <a:spcBef>
                <a:spcPct val="0"/>
              </a:spcBef>
            </a:pP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Металлургия 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өндірісі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en-US" sz="1600" b="1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- 78</a:t>
            </a:r>
            <a:r>
              <a:rPr lang="en-US" sz="1600" b="1" dirty="0">
                <a:solidFill>
                  <a:srgbClr val="06205E"/>
                </a:solidFill>
                <a:latin typeface="Onest Bold"/>
                <a:ea typeface="Onest Bold"/>
                <a:cs typeface="Onest Bold"/>
                <a:sym typeface="Onest Bold"/>
              </a:rPr>
              <a:t> 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(7,5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трлн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тг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)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378217" y="3894088"/>
            <a:ext cx="3953716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19"/>
              </a:lnSpc>
              <a:spcBef>
                <a:spcPct val="0"/>
              </a:spcBef>
            </a:pP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Кокс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мұнай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өңдеу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өнімдерін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өндіру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en-US" sz="1600" b="1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- 14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(630,2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млрд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тг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)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378217" y="5842808"/>
            <a:ext cx="3953717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19"/>
              </a:lnSpc>
              <a:spcBef>
                <a:spcPct val="0"/>
              </a:spcBef>
            </a:pP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Өзге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салалар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en-US" sz="1600" b="1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- 31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(1,8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трлн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тг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)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378217" y="4791223"/>
            <a:ext cx="4070907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9"/>
              </a:lnSpc>
              <a:spcBef>
                <a:spcPct val="0"/>
              </a:spcBef>
            </a:pP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Өзге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металл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емес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минералдық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өнімдер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өндіру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en-US" sz="1600" b="1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- 55 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(452,6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млрд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 </a:t>
            </a:r>
            <a:r>
              <a:rPr lang="en-US" sz="1600" dirty="0" err="1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тг</a:t>
            </a:r>
            <a:r>
              <a:rPr lang="en-US" sz="1600" dirty="0">
                <a:solidFill>
                  <a:srgbClr val="06205E"/>
                </a:solidFill>
                <a:latin typeface="Onest Light"/>
                <a:ea typeface="Onest Light"/>
                <a:cs typeface="Onest Light"/>
                <a:sym typeface="Onest Light"/>
              </a:rPr>
              <a:t>)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0" y="576262"/>
            <a:ext cx="10871011" cy="26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Ultra-Bold"/>
              </a:rPr>
              <a:t>ИНДУСТРИЯЛАНДЫРУДЫҢ БІРЫҢҒАЙ КАРТАСЫНЫҢ ЖОБАЛАРЫ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863624" y="1803400"/>
            <a:ext cx="2031522" cy="87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60"/>
              </a:lnSpc>
              <a:spcBef>
                <a:spcPct val="0"/>
              </a:spcBef>
            </a:pPr>
            <a:r>
              <a:rPr lang="en-US" sz="6050" b="1" dirty="0">
                <a:solidFill>
                  <a:srgbClr val="1389D1"/>
                </a:solidFill>
                <a:latin typeface="Onest Bold"/>
                <a:ea typeface="Onest Bold"/>
                <a:cs typeface="Onest Bold"/>
                <a:sym typeface="Onest Bold"/>
              </a:rPr>
              <a:t>100,5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243352" y="1803400"/>
            <a:ext cx="1705296" cy="87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60"/>
              </a:lnSpc>
              <a:spcBef>
                <a:spcPct val="0"/>
              </a:spcBef>
            </a:pPr>
            <a:r>
              <a:rPr lang="en-US" sz="6050" b="1" dirty="0">
                <a:solidFill>
                  <a:srgbClr val="1389D1"/>
                </a:solidFill>
                <a:latin typeface="Onest Bold"/>
                <a:ea typeface="Onest Bold"/>
                <a:cs typeface="Onest Bold"/>
                <a:sym typeface="Onest Bold"/>
              </a:rPr>
              <a:t>21,2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532481" y="2673267"/>
            <a:ext cx="3129335" cy="248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7"/>
              </a:lnSpc>
              <a:spcBef>
                <a:spcPct val="0"/>
              </a:spcBef>
            </a:pPr>
            <a:r>
              <a:rPr lang="en-US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трлн</a:t>
            </a:r>
            <a:r>
              <a:rPr lang="en-US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en-US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те</a:t>
            </a:r>
            <a:r>
              <a:rPr lang="kk-KZ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ң</a:t>
            </a:r>
            <a:r>
              <a:rPr lang="en-US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ге</a:t>
            </a:r>
            <a:endParaRPr lang="en-US" sz="1600" b="1" kern="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8376865" y="2673267"/>
            <a:ext cx="3129335" cy="248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7"/>
              </a:lnSpc>
              <a:spcBef>
                <a:spcPct val="0"/>
              </a:spcBef>
            </a:pP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мың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жұмыс</a:t>
            </a: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6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орны</a:t>
            </a:r>
            <a:endParaRPr lang="ru-RU" sz="1600" b="1" kern="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39" name="AutoShape 39"/>
          <p:cNvSpPr/>
          <p:nvPr/>
        </p:nvSpPr>
        <p:spPr>
          <a:xfrm>
            <a:off x="0" y="912812"/>
            <a:ext cx="10793168" cy="0"/>
          </a:xfrm>
          <a:prstGeom prst="line">
            <a:avLst/>
          </a:prstGeom>
          <a:ln w="19050" cap="rnd">
            <a:solidFill>
              <a:srgbClr val="00206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0" name="TextBox 40"/>
          <p:cNvSpPr txBox="1"/>
          <p:nvPr/>
        </p:nvSpPr>
        <p:spPr>
          <a:xfrm>
            <a:off x="740938" y="1263361"/>
            <a:ext cx="3136357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5"/>
              </a:lnSpc>
              <a:spcBef>
                <a:spcPct val="0"/>
              </a:spcBef>
            </a:pPr>
            <a:r>
              <a:rPr lang="ru-RU" sz="1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ІСКЕ АСЫРЫЛҒАН ЖОБАЛАР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533617" y="1385970"/>
            <a:ext cx="312705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5"/>
              </a:lnSpc>
              <a:spcBef>
                <a:spcPct val="0"/>
              </a:spcBef>
            </a:pPr>
            <a:r>
              <a:rPr lang="ru-RU" sz="1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ЖАЛПЫ СОМАСЫ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312421" y="1385970"/>
            <a:ext cx="312933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5"/>
              </a:lnSpc>
              <a:spcBef>
                <a:spcPct val="0"/>
              </a:spcBef>
            </a:pPr>
            <a:r>
              <a:rPr lang="ru-RU" sz="1867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ҚҰРЫЛДЫ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10871011" y="471031"/>
            <a:ext cx="635189" cy="464160"/>
            <a:chOff x="0" y="0"/>
            <a:chExt cx="1270379" cy="928320"/>
          </a:xfrm>
        </p:grpSpPr>
        <p:grpSp>
          <p:nvGrpSpPr>
            <p:cNvPr id="44" name="Group 44"/>
            <p:cNvGrpSpPr/>
            <p:nvPr/>
          </p:nvGrpSpPr>
          <p:grpSpPr>
            <a:xfrm>
              <a:off x="140540" y="70769"/>
              <a:ext cx="697718" cy="786318"/>
              <a:chOff x="0" y="0"/>
              <a:chExt cx="800100" cy="9017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00100" cy="901700"/>
              </a:xfrm>
              <a:custGeom>
                <a:avLst/>
                <a:gdLst/>
                <a:ahLst/>
                <a:cxnLst/>
                <a:rect l="l" t="t" r="r" b="b"/>
                <a:pathLst>
                  <a:path w="800100" h="901700">
                    <a:moveTo>
                      <a:pt x="0" y="0"/>
                    </a:moveTo>
                    <a:lnTo>
                      <a:pt x="800100" y="0"/>
                    </a:lnTo>
                    <a:lnTo>
                      <a:pt x="800100" y="901700"/>
                    </a:lnTo>
                    <a:lnTo>
                      <a:pt x="0" y="9017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6"/>
                <a:stretch>
                  <a:fillRect l="-311" r="-312"/>
                </a:stretch>
              </a:blipFill>
            </p:spPr>
          </p:sp>
        </p:grpSp>
        <p:grpSp>
          <p:nvGrpSpPr>
            <p:cNvPr id="46" name="Group 46"/>
            <p:cNvGrpSpPr/>
            <p:nvPr/>
          </p:nvGrpSpPr>
          <p:grpSpPr>
            <a:xfrm>
              <a:off x="808966" y="75553"/>
              <a:ext cx="299022" cy="852767"/>
              <a:chOff x="0" y="0"/>
              <a:chExt cx="342900" cy="9779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342900" cy="977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977900">
                    <a:moveTo>
                      <a:pt x="0" y="0"/>
                    </a:moveTo>
                    <a:lnTo>
                      <a:pt x="342900" y="0"/>
                    </a:lnTo>
                    <a:lnTo>
                      <a:pt x="342900" y="977900"/>
                    </a:lnTo>
                    <a:lnTo>
                      <a:pt x="0" y="9779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7"/>
                <a:stretch>
                  <a:fillRect l="-1985" r="-1988"/>
                </a:stretch>
              </a:blipFill>
            </p:spPr>
          </p:sp>
        </p:grpSp>
        <p:grpSp>
          <p:nvGrpSpPr>
            <p:cNvPr id="48" name="Group 48"/>
            <p:cNvGrpSpPr/>
            <p:nvPr/>
          </p:nvGrpSpPr>
          <p:grpSpPr>
            <a:xfrm>
              <a:off x="0" y="0"/>
              <a:ext cx="99674" cy="882304"/>
              <a:chOff x="0" y="0"/>
              <a:chExt cx="114300" cy="1011771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101473" y="0"/>
                    </a:lnTo>
                    <a:lnTo>
                      <a:pt x="19812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2827"/>
                    </a:lnTo>
                    <a:lnTo>
                      <a:pt x="0" y="19939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12700" y="1011555"/>
                    </a:lnTo>
                    <a:lnTo>
                      <a:pt x="19685" y="1011555"/>
                    </a:lnTo>
                    <a:lnTo>
                      <a:pt x="108585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08585" y="985901"/>
                    </a:lnTo>
                    <a:lnTo>
                      <a:pt x="25527" y="985901"/>
                    </a:lnTo>
                    <a:lnTo>
                      <a:pt x="25527" y="25781"/>
                    </a:lnTo>
                    <a:lnTo>
                      <a:pt x="108585" y="25781"/>
                    </a:lnTo>
                    <a:lnTo>
                      <a:pt x="114300" y="19939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  <p:grpSp>
          <p:nvGrpSpPr>
            <p:cNvPr id="50" name="Group 50"/>
            <p:cNvGrpSpPr/>
            <p:nvPr/>
          </p:nvGrpSpPr>
          <p:grpSpPr>
            <a:xfrm>
              <a:off x="1170705" y="18661"/>
              <a:ext cx="99674" cy="882304"/>
              <a:chOff x="0" y="0"/>
              <a:chExt cx="114300" cy="1011771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94488" y="0"/>
                    </a:lnTo>
                    <a:lnTo>
                      <a:pt x="12700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9939"/>
                    </a:lnTo>
                    <a:lnTo>
                      <a:pt x="5715" y="25654"/>
                    </a:lnTo>
                    <a:lnTo>
                      <a:pt x="88773" y="25654"/>
                    </a:lnTo>
                    <a:lnTo>
                      <a:pt x="88773" y="985774"/>
                    </a:lnTo>
                    <a:lnTo>
                      <a:pt x="5715" y="985774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94488" y="1011555"/>
                    </a:lnTo>
                    <a:lnTo>
                      <a:pt x="101473" y="1011555"/>
                    </a:lnTo>
                    <a:lnTo>
                      <a:pt x="108458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14300" y="19939"/>
                    </a:lnTo>
                    <a:lnTo>
                      <a:pt x="114300" y="12827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7844D2EC-E172-46EB-8727-06E27ABC19AA}"/>
              </a:ext>
            </a:extLst>
          </p:cNvPr>
          <p:cNvSpPr/>
          <p:nvPr/>
        </p:nvSpPr>
        <p:spPr>
          <a:xfrm>
            <a:off x="1996946" y="2946698"/>
            <a:ext cx="7055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spc="-9" dirty="0">
                <a:solidFill>
                  <a:srgbClr val="06205E"/>
                </a:solidFill>
                <a:latin typeface="Onest Light"/>
                <a:sym typeface="Onest Ultra-Bold"/>
              </a:rPr>
              <a:t>2025 ж.</a:t>
            </a:r>
            <a:endParaRPr lang="ru-KZ" sz="1200" spc="-9" dirty="0">
              <a:solidFill>
                <a:srgbClr val="06205E"/>
              </a:solidFill>
              <a:latin typeface="Onest Light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7D84C565-862E-4EBF-81C8-D45597419198}"/>
              </a:ext>
            </a:extLst>
          </p:cNvPr>
          <p:cNvSpPr/>
          <p:nvPr/>
        </p:nvSpPr>
        <p:spPr>
          <a:xfrm>
            <a:off x="9626934" y="2933618"/>
            <a:ext cx="7055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spc="-9" dirty="0">
                <a:solidFill>
                  <a:srgbClr val="06205E"/>
                </a:solidFill>
                <a:latin typeface="Onest Light"/>
                <a:sym typeface="Onest Ultra-Bold"/>
              </a:rPr>
              <a:t>2025 ж.</a:t>
            </a:r>
            <a:endParaRPr lang="ru-KZ" sz="1200" spc="-9" dirty="0">
              <a:solidFill>
                <a:srgbClr val="06205E"/>
              </a:solidFill>
              <a:latin typeface="Onest Light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BFBF9B5-14AE-4428-B57B-E66099977C42}"/>
              </a:ext>
            </a:extLst>
          </p:cNvPr>
          <p:cNvSpPr/>
          <p:nvPr/>
        </p:nvSpPr>
        <p:spPr>
          <a:xfrm>
            <a:off x="5779188" y="2946698"/>
            <a:ext cx="7055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spc="-9" dirty="0">
                <a:solidFill>
                  <a:srgbClr val="06205E"/>
                </a:solidFill>
                <a:latin typeface="Onest Light"/>
                <a:sym typeface="Onest Ultra-Bold"/>
              </a:rPr>
              <a:t>2025 ж.</a:t>
            </a:r>
            <a:endParaRPr lang="ru-KZ" sz="1200" spc="-9" dirty="0">
              <a:solidFill>
                <a:srgbClr val="06205E"/>
              </a:solidFill>
              <a:latin typeface="Onest Light"/>
            </a:endParaRPr>
          </a:p>
        </p:txBody>
      </p:sp>
      <p:grpSp>
        <p:nvGrpSpPr>
          <p:cNvPr id="55" name="Group 39">
            <a:extLst>
              <a:ext uri="{FF2B5EF4-FFF2-40B4-BE49-F238E27FC236}">
                <a16:creationId xmlns:a16="http://schemas.microsoft.com/office/drawing/2014/main" id="{EF421CAA-7295-4465-8DCC-8E09DAE2BED8}"/>
              </a:ext>
            </a:extLst>
          </p:cNvPr>
          <p:cNvGrpSpPr/>
          <p:nvPr/>
        </p:nvGrpSpPr>
        <p:grpSpPr>
          <a:xfrm>
            <a:off x="728280" y="3278567"/>
            <a:ext cx="10696724" cy="498543"/>
            <a:chOff x="0" y="0"/>
            <a:chExt cx="2916715" cy="239613"/>
          </a:xfrm>
        </p:grpSpPr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E830164D-5B8F-4E48-97BC-1072DD04A9EF}"/>
                </a:ext>
              </a:extLst>
            </p:cNvPr>
            <p:cNvSpPr/>
            <p:nvPr/>
          </p:nvSpPr>
          <p:spPr>
            <a:xfrm>
              <a:off x="0" y="0"/>
              <a:ext cx="2916715" cy="239613"/>
            </a:xfrm>
            <a:custGeom>
              <a:avLst/>
              <a:gdLst/>
              <a:ahLst/>
              <a:cxnLst/>
              <a:rect l="l" t="t" r="r" b="b"/>
              <a:pathLst>
                <a:path w="2916715" h="239613">
                  <a:moveTo>
                    <a:pt x="15383" y="0"/>
                  </a:moveTo>
                  <a:lnTo>
                    <a:pt x="2901332" y="0"/>
                  </a:lnTo>
                  <a:cubicBezTo>
                    <a:pt x="2909828" y="0"/>
                    <a:pt x="2916715" y="6887"/>
                    <a:pt x="2916715" y="15383"/>
                  </a:cubicBezTo>
                  <a:lnTo>
                    <a:pt x="2916715" y="224230"/>
                  </a:lnTo>
                  <a:cubicBezTo>
                    <a:pt x="2916715" y="228310"/>
                    <a:pt x="2915095" y="232222"/>
                    <a:pt x="2912210" y="235107"/>
                  </a:cubicBezTo>
                  <a:cubicBezTo>
                    <a:pt x="2909325" y="237992"/>
                    <a:pt x="2905412" y="239613"/>
                    <a:pt x="2901332" y="239613"/>
                  </a:cubicBezTo>
                  <a:lnTo>
                    <a:pt x="15383" y="239613"/>
                  </a:lnTo>
                  <a:cubicBezTo>
                    <a:pt x="6887" y="239613"/>
                    <a:pt x="0" y="232726"/>
                    <a:pt x="0" y="224230"/>
                  </a:cubicBezTo>
                  <a:lnTo>
                    <a:pt x="0" y="15383"/>
                  </a:lnTo>
                  <a:cubicBezTo>
                    <a:pt x="0" y="11303"/>
                    <a:pt x="1621" y="7390"/>
                    <a:pt x="4506" y="4506"/>
                  </a:cubicBezTo>
                  <a:cubicBezTo>
                    <a:pt x="7390" y="1621"/>
                    <a:pt x="11303" y="0"/>
                    <a:pt x="153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004E8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ru-KZ" sz="1200" dirty="0"/>
            </a:p>
          </p:txBody>
        </p:sp>
        <p:sp>
          <p:nvSpPr>
            <p:cNvPr id="57" name="TextBox 41">
              <a:extLst>
                <a:ext uri="{FF2B5EF4-FFF2-40B4-BE49-F238E27FC236}">
                  <a16:creationId xmlns:a16="http://schemas.microsoft.com/office/drawing/2014/main" id="{CE8970C7-C385-48EA-A753-D77210CD6AF3}"/>
                </a:ext>
              </a:extLst>
            </p:cNvPr>
            <p:cNvSpPr txBox="1"/>
            <p:nvPr/>
          </p:nvSpPr>
          <p:spPr>
            <a:xfrm>
              <a:off x="0" y="0"/>
              <a:ext cx="2916715" cy="2396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D5B442FD-5ECC-4F09-BE32-B86AB48232C9}"/>
              </a:ext>
            </a:extLst>
          </p:cNvPr>
          <p:cNvSpPr/>
          <p:nvPr/>
        </p:nvSpPr>
        <p:spPr>
          <a:xfrm>
            <a:off x="728280" y="3427925"/>
            <a:ext cx="10696725" cy="30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Bef>
                <a:spcPct val="0"/>
              </a:spcBef>
            </a:pPr>
            <a:r>
              <a:rPr lang="ru-RU" sz="2133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Экономикалық</a:t>
            </a:r>
            <a:r>
              <a:rPr lang="ru-RU" sz="2133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2133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қызмет</a:t>
            </a:r>
            <a:r>
              <a:rPr lang="ru-RU" sz="2133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2133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түрлерінің</a:t>
            </a:r>
            <a:r>
              <a:rPr lang="ru-RU" sz="2133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 </a:t>
            </a:r>
            <a:r>
              <a:rPr lang="ru-RU" sz="2133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Semi-Bold"/>
              </a:rPr>
              <a:t>бөлімдері</a:t>
            </a:r>
            <a:endParaRPr lang="ru-RU" sz="2133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Semi-Bold"/>
            </a:endParaRPr>
          </a:p>
        </p:txBody>
      </p:sp>
      <p:sp>
        <p:nvSpPr>
          <p:cNvPr id="59" name="Номер слайда 5">
            <a:extLst>
              <a:ext uri="{FF2B5EF4-FFF2-40B4-BE49-F238E27FC236}">
                <a16:creationId xmlns:a16="http://schemas.microsoft.com/office/drawing/2014/main" id="{3B020C9A-CB76-4E30-AB30-AF796B5DC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8246" y="6484270"/>
            <a:ext cx="2743200" cy="365125"/>
          </a:xfrm>
        </p:spPr>
        <p:txBody>
          <a:bodyPr/>
          <a:lstStyle/>
          <a:p>
            <a:fld id="{B507E19B-AB40-4B37-A880-7081F517CABA}" type="slidenum">
              <a:rPr lang="ru-RU" smtClean="0"/>
              <a:t>4</a:t>
            </a:fld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357919" y="5054600"/>
            <a:ext cx="1216497" cy="841631"/>
            <a:chOff x="0" y="0"/>
            <a:chExt cx="4591050" cy="31763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591050" cy="3176243"/>
            </a:xfrm>
            <a:custGeom>
              <a:avLst/>
              <a:gdLst/>
              <a:ahLst/>
              <a:cxnLst/>
              <a:rect l="l" t="t" r="r" b="b"/>
              <a:pathLst>
                <a:path w="4591050" h="3176243">
                  <a:moveTo>
                    <a:pt x="0" y="0"/>
                  </a:moveTo>
                  <a:lnTo>
                    <a:pt x="4591050" y="0"/>
                  </a:lnTo>
                  <a:lnTo>
                    <a:pt x="4591050" y="3176243"/>
                  </a:lnTo>
                  <a:lnTo>
                    <a:pt x="0" y="317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651" b="-652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138336" y="6037390"/>
            <a:ext cx="1655665" cy="242514"/>
            <a:chOff x="0" y="0"/>
            <a:chExt cx="6787502" cy="9942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787481" cy="994133"/>
            </a:xfrm>
            <a:custGeom>
              <a:avLst/>
              <a:gdLst/>
              <a:ahLst/>
              <a:cxnLst/>
              <a:rect l="l" t="t" r="r" b="b"/>
              <a:pathLst>
                <a:path w="6787481" h="994133">
                  <a:moveTo>
                    <a:pt x="0" y="0"/>
                  </a:moveTo>
                  <a:lnTo>
                    <a:pt x="6787481" y="0"/>
                  </a:lnTo>
                  <a:lnTo>
                    <a:pt x="6787481" y="994133"/>
                  </a:lnTo>
                  <a:lnTo>
                    <a:pt x="0" y="9941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25" r="-125" b="-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2940233" y="5461000"/>
            <a:ext cx="1834967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  <a:spcBef>
                <a:spcPct val="0"/>
              </a:spcBef>
            </a:pP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ҚР ӨҚМ </a:t>
            </a:r>
          </a:p>
          <a:p>
            <a:pPr algn="ctr">
              <a:lnSpc>
                <a:spcPts val="1800"/>
              </a:lnSpc>
              <a:spcBef>
                <a:spcPct val="0"/>
              </a:spcBef>
            </a:pPr>
            <a:r>
              <a:rPr lang="ru-RU" sz="16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БІРЛЕСІП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371415" y="5803921"/>
            <a:ext cx="2181227" cy="450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12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ұзақ</a:t>
            </a:r>
            <a:r>
              <a:rPr lang="ru-RU" sz="12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2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мерзімді</a:t>
            </a:r>
            <a:r>
              <a:rPr lang="ru-RU" sz="12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2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шарттар</a:t>
            </a:r>
            <a:r>
              <a:rPr lang="ru-RU" sz="12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2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200" b="1" kern="1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</a:p>
          <a:p>
            <a:pPr algn="ctr">
              <a:lnSpc>
                <a:spcPts val="1200"/>
              </a:lnSpc>
            </a:pPr>
            <a:r>
              <a:rPr lang="ru-RU" sz="1200" b="1" kern="1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оффтейк-келісімшарттар</a:t>
            </a:r>
            <a:endParaRPr lang="ru-RU" sz="1200" b="1" kern="1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  <a:p>
            <a:pPr algn="ctr">
              <a:lnSpc>
                <a:spcPts val="1200"/>
              </a:lnSpc>
            </a:pPr>
            <a:endParaRPr lang="ru-RU" sz="933" b="1" dirty="0" err="1">
              <a:solidFill>
                <a:srgbClr val="06205E"/>
              </a:solidFill>
              <a:latin typeface="Onest Medium"/>
              <a:ea typeface="Onest Medium"/>
              <a:cs typeface="Onest Medium"/>
              <a:sym typeface="Onest Medium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519979" y="5179312"/>
            <a:ext cx="1571363" cy="638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 b="1" dirty="0">
                <a:solidFill>
                  <a:srgbClr val="00B0F0"/>
                </a:solidFill>
                <a:latin typeface="Onest Bold"/>
                <a:ea typeface="Onest Bold"/>
                <a:cs typeface="Onest Bold"/>
                <a:sym typeface="Onest Bold"/>
              </a:rPr>
              <a:t>1239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429905" y="5833362"/>
            <a:ext cx="1444936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"/>
              </a:lnSpc>
              <a:spcBef>
                <a:spcPct val="0"/>
              </a:spcBef>
            </a:pPr>
            <a:r>
              <a:rPr lang="en-US" sz="1000" b="1" dirty="0" err="1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млрд</a:t>
            </a:r>
            <a:r>
              <a:rPr lang="en-US" sz="1000" b="1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 </a:t>
            </a:r>
            <a:r>
              <a:rPr lang="en-US" sz="1000" b="1" dirty="0" err="1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те</a:t>
            </a:r>
            <a:r>
              <a:rPr lang="kk-KZ" sz="1100" dirty="0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ң</a:t>
            </a:r>
            <a:r>
              <a:rPr lang="en-US" sz="1000" b="1" dirty="0" err="1">
                <a:solidFill>
                  <a:srgbClr val="06205E"/>
                </a:solidFill>
                <a:latin typeface="Onest Medium"/>
                <a:ea typeface="Onest Medium"/>
                <a:cs typeface="Onest Medium"/>
                <a:sym typeface="Onest Medium"/>
              </a:rPr>
              <a:t>ге</a:t>
            </a:r>
            <a:endParaRPr lang="en-US" sz="1000" b="1" dirty="0">
              <a:solidFill>
                <a:srgbClr val="06205E"/>
              </a:solidFill>
              <a:latin typeface="Onest Medium"/>
              <a:ea typeface="Onest Medium"/>
              <a:cs typeface="Onest Medium"/>
              <a:sym typeface="Onest Medium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429905" y="5179312"/>
            <a:ext cx="1310957" cy="1317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 b="1" dirty="0">
                <a:solidFill>
                  <a:srgbClr val="00B0F0"/>
                </a:solidFill>
                <a:latin typeface="Onest Bold"/>
                <a:ea typeface="Onest Bold"/>
                <a:cs typeface="Onest Bold"/>
                <a:sym typeface="Onest Bold"/>
              </a:rPr>
              <a:t>1 106</a:t>
            </a:r>
          </a:p>
        </p:txBody>
      </p:sp>
      <p:grpSp>
        <p:nvGrpSpPr>
          <p:cNvPr id="13" name="Group 13"/>
          <p:cNvGrpSpPr/>
          <p:nvPr/>
        </p:nvGrpSpPr>
        <p:grpSpPr>
          <a:xfrm rot="5400000">
            <a:off x="4687614" y="5572320"/>
            <a:ext cx="842143" cy="274841"/>
            <a:chOff x="0" y="0"/>
            <a:chExt cx="1684287" cy="549681"/>
          </a:xfrm>
          <a:solidFill>
            <a:srgbClr val="118CD1"/>
          </a:solidFill>
        </p:grpSpPr>
        <p:sp>
          <p:nvSpPr>
            <p:cNvPr id="14" name="Freeform 14"/>
            <p:cNvSpPr/>
            <p:nvPr/>
          </p:nvSpPr>
          <p:spPr>
            <a:xfrm>
              <a:off x="0" y="0"/>
              <a:ext cx="1684274" cy="549656"/>
            </a:xfrm>
            <a:custGeom>
              <a:avLst/>
              <a:gdLst/>
              <a:ahLst/>
              <a:cxnLst/>
              <a:rect l="l" t="t" r="r" b="b"/>
              <a:pathLst>
                <a:path w="1684274" h="549656">
                  <a:moveTo>
                    <a:pt x="842137" y="0"/>
                  </a:moveTo>
                  <a:lnTo>
                    <a:pt x="1684274" y="549656"/>
                  </a:lnTo>
                  <a:lnTo>
                    <a:pt x="0" y="549656"/>
                  </a:lnTo>
                  <a:lnTo>
                    <a:pt x="842137" y="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5" name="Group 15"/>
          <p:cNvGrpSpPr/>
          <p:nvPr/>
        </p:nvGrpSpPr>
        <p:grpSpPr>
          <a:xfrm rot="5400000">
            <a:off x="7597541" y="5619742"/>
            <a:ext cx="842143" cy="274841"/>
            <a:chOff x="0" y="0"/>
            <a:chExt cx="1684287" cy="549681"/>
          </a:xfrm>
          <a:solidFill>
            <a:srgbClr val="118CD1"/>
          </a:solidFill>
        </p:grpSpPr>
        <p:sp>
          <p:nvSpPr>
            <p:cNvPr id="16" name="Freeform 16"/>
            <p:cNvSpPr/>
            <p:nvPr/>
          </p:nvSpPr>
          <p:spPr>
            <a:xfrm>
              <a:off x="0" y="0"/>
              <a:ext cx="1684274" cy="549656"/>
            </a:xfrm>
            <a:custGeom>
              <a:avLst/>
              <a:gdLst/>
              <a:ahLst/>
              <a:cxnLst/>
              <a:rect l="l" t="t" r="r" b="b"/>
              <a:pathLst>
                <a:path w="1684274" h="549656">
                  <a:moveTo>
                    <a:pt x="842137" y="0"/>
                  </a:moveTo>
                  <a:lnTo>
                    <a:pt x="1684274" y="549656"/>
                  </a:lnTo>
                  <a:lnTo>
                    <a:pt x="0" y="549656"/>
                  </a:lnTo>
                  <a:lnTo>
                    <a:pt x="842137" y="0"/>
                  </a:lnTo>
                  <a:close/>
                </a:path>
              </a:pathLst>
            </a:custGeom>
            <a:grpFill/>
          </p:spPr>
        </p:sp>
      </p:grpSp>
      <p:sp>
        <p:nvSpPr>
          <p:cNvPr id="17" name="TextBox 17"/>
          <p:cNvSpPr txBox="1"/>
          <p:nvPr/>
        </p:nvSpPr>
        <p:spPr>
          <a:xfrm>
            <a:off x="0" y="613936"/>
            <a:ext cx="10871011" cy="26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Ultra-Bold"/>
              </a:rPr>
              <a:t>ИНДУСТРИЯЛАНДЫРУ САЯСАТЫН ІСКЕ АСЫРУ ТУРАЛЫ АҚПАРАТ</a:t>
            </a:r>
          </a:p>
        </p:txBody>
      </p:sp>
      <p:sp>
        <p:nvSpPr>
          <p:cNvPr id="18" name="AutoShape 18"/>
          <p:cNvSpPr/>
          <p:nvPr/>
        </p:nvSpPr>
        <p:spPr>
          <a:xfrm>
            <a:off x="-16237" y="947309"/>
            <a:ext cx="10851176" cy="0"/>
          </a:xfrm>
          <a:prstGeom prst="line">
            <a:avLst/>
          </a:prstGeom>
          <a:ln w="19050" cap="rnd">
            <a:solidFill>
              <a:srgbClr val="00206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9" name="Group 19"/>
          <p:cNvGrpSpPr/>
          <p:nvPr/>
        </p:nvGrpSpPr>
        <p:grpSpPr>
          <a:xfrm>
            <a:off x="10871011" y="515559"/>
            <a:ext cx="635189" cy="464160"/>
            <a:chOff x="0" y="0"/>
            <a:chExt cx="1270379" cy="928320"/>
          </a:xfrm>
        </p:grpSpPr>
        <p:grpSp>
          <p:nvGrpSpPr>
            <p:cNvPr id="20" name="Group 20"/>
            <p:cNvGrpSpPr/>
            <p:nvPr/>
          </p:nvGrpSpPr>
          <p:grpSpPr>
            <a:xfrm>
              <a:off x="140540" y="70769"/>
              <a:ext cx="697718" cy="786318"/>
              <a:chOff x="0" y="0"/>
              <a:chExt cx="800100" cy="9017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00100" cy="901700"/>
              </a:xfrm>
              <a:custGeom>
                <a:avLst/>
                <a:gdLst/>
                <a:ahLst/>
                <a:cxnLst/>
                <a:rect l="l" t="t" r="r" b="b"/>
                <a:pathLst>
                  <a:path w="800100" h="901700">
                    <a:moveTo>
                      <a:pt x="0" y="0"/>
                    </a:moveTo>
                    <a:lnTo>
                      <a:pt x="800100" y="0"/>
                    </a:lnTo>
                    <a:lnTo>
                      <a:pt x="800100" y="901700"/>
                    </a:lnTo>
                    <a:lnTo>
                      <a:pt x="0" y="9017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l="-311" r="-312"/>
                </a:stretch>
              </a:blipFill>
            </p:spPr>
          </p:sp>
        </p:grpSp>
        <p:grpSp>
          <p:nvGrpSpPr>
            <p:cNvPr id="22" name="Group 22"/>
            <p:cNvGrpSpPr/>
            <p:nvPr/>
          </p:nvGrpSpPr>
          <p:grpSpPr>
            <a:xfrm>
              <a:off x="808966" y="75553"/>
              <a:ext cx="299022" cy="852767"/>
              <a:chOff x="0" y="0"/>
              <a:chExt cx="342900" cy="9779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342900" cy="977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977900">
                    <a:moveTo>
                      <a:pt x="0" y="0"/>
                    </a:moveTo>
                    <a:lnTo>
                      <a:pt x="342900" y="0"/>
                    </a:lnTo>
                    <a:lnTo>
                      <a:pt x="342900" y="977900"/>
                    </a:lnTo>
                    <a:lnTo>
                      <a:pt x="0" y="9779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l="-1985" r="-1988"/>
                </a:stretch>
              </a:blipFill>
            </p:spPr>
          </p:sp>
        </p:grpSp>
        <p:grpSp>
          <p:nvGrpSpPr>
            <p:cNvPr id="24" name="Group 24"/>
            <p:cNvGrpSpPr/>
            <p:nvPr/>
          </p:nvGrpSpPr>
          <p:grpSpPr>
            <a:xfrm>
              <a:off x="0" y="0"/>
              <a:ext cx="99674" cy="882304"/>
              <a:chOff x="0" y="0"/>
              <a:chExt cx="114300" cy="1011771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101473" y="0"/>
                    </a:lnTo>
                    <a:lnTo>
                      <a:pt x="19812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2827"/>
                    </a:lnTo>
                    <a:lnTo>
                      <a:pt x="0" y="19939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12700" y="1011555"/>
                    </a:lnTo>
                    <a:lnTo>
                      <a:pt x="19685" y="1011555"/>
                    </a:lnTo>
                    <a:lnTo>
                      <a:pt x="108585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08585" y="985901"/>
                    </a:lnTo>
                    <a:lnTo>
                      <a:pt x="25527" y="985901"/>
                    </a:lnTo>
                    <a:lnTo>
                      <a:pt x="25527" y="25781"/>
                    </a:lnTo>
                    <a:lnTo>
                      <a:pt x="108585" y="25781"/>
                    </a:lnTo>
                    <a:lnTo>
                      <a:pt x="114300" y="19939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  <p:grpSp>
          <p:nvGrpSpPr>
            <p:cNvPr id="26" name="Group 26"/>
            <p:cNvGrpSpPr/>
            <p:nvPr/>
          </p:nvGrpSpPr>
          <p:grpSpPr>
            <a:xfrm>
              <a:off x="1170705" y="18661"/>
              <a:ext cx="99674" cy="882304"/>
              <a:chOff x="0" y="0"/>
              <a:chExt cx="114300" cy="1011771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94488" y="0"/>
                    </a:lnTo>
                    <a:lnTo>
                      <a:pt x="12700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9939"/>
                    </a:lnTo>
                    <a:lnTo>
                      <a:pt x="5715" y="25654"/>
                    </a:lnTo>
                    <a:lnTo>
                      <a:pt x="88773" y="25654"/>
                    </a:lnTo>
                    <a:lnTo>
                      <a:pt x="88773" y="985774"/>
                    </a:lnTo>
                    <a:lnTo>
                      <a:pt x="5715" y="985774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94488" y="1011555"/>
                    </a:lnTo>
                    <a:lnTo>
                      <a:pt x="101473" y="1011555"/>
                    </a:lnTo>
                    <a:lnTo>
                      <a:pt x="108458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14300" y="19939"/>
                    </a:lnTo>
                    <a:lnTo>
                      <a:pt x="114300" y="12827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</p:grpSp>
      <p:sp>
        <p:nvSpPr>
          <p:cNvPr id="28" name="TextBox 7">
            <a:extLst>
              <a:ext uri="{FF2B5EF4-FFF2-40B4-BE49-F238E27FC236}">
                <a16:creationId xmlns:a16="http://schemas.microsoft.com/office/drawing/2014/main" id="{7873F645-C9E8-46B6-A7F0-E7CF64CFFD5B}"/>
              </a:ext>
            </a:extLst>
          </p:cNvPr>
          <p:cNvSpPr txBox="1"/>
          <p:nvPr/>
        </p:nvSpPr>
        <p:spPr>
          <a:xfrm>
            <a:off x="101599" y="1447800"/>
            <a:ext cx="11750671" cy="2974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2021–2025 </a:t>
            </a:r>
            <a:r>
              <a:rPr lang="ru-RU" sz="1333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жылдардағы</a:t>
            </a:r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мониторинг </a:t>
            </a:r>
            <a:r>
              <a:rPr lang="ru-RU" sz="1333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субъектілерінің</a:t>
            </a:r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1333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сатып</a:t>
            </a:r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1333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алуларының</a:t>
            </a:r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1333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жалпы</a:t>
            </a:r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1333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көлемі</a:t>
            </a:r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трлн </a:t>
            </a:r>
            <a:r>
              <a:rPr lang="ru-RU" sz="1333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теңге</a:t>
            </a:r>
            <a:endParaRPr lang="ru-RU" sz="1333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16C41DD6-6D89-4885-BE58-61B1A19DC976}"/>
              </a:ext>
            </a:extLst>
          </p:cNvPr>
          <p:cNvSpPr txBox="1"/>
          <p:nvPr/>
        </p:nvSpPr>
        <p:spPr>
          <a:xfrm>
            <a:off x="101599" y="4476398"/>
            <a:ext cx="11750671" cy="2974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2025 </a:t>
            </a:r>
            <a:r>
              <a:rPr lang="ru-RU" sz="1333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жылға</a:t>
            </a:r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1333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арналған</a:t>
            </a:r>
            <a:r>
              <a:rPr lang="ru-RU" sz="1333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ОФФТЕЙК-КЕЛІСІМШАРТТАР ЖӘНЕ ҰЗАҚ МЕРЗІМДІ ШАРТТАР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FED1751-AC08-4BC2-A8E8-D8A2E70EEB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00" y="5221021"/>
            <a:ext cx="491442" cy="491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Рисунок 33" descr="Монеты со сплошной заливкой">
            <a:extLst>
              <a:ext uri="{FF2B5EF4-FFF2-40B4-BE49-F238E27FC236}">
                <a16:creationId xmlns:a16="http://schemas.microsoft.com/office/drawing/2014/main" id="{04CBC3B5-A084-48AC-AC05-700FF93E3A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5260158"/>
            <a:ext cx="731685" cy="731685"/>
          </a:xfrm>
          <a:prstGeom prst="rect">
            <a:avLst/>
          </a:prstGeom>
        </p:spPr>
      </p:pic>
      <p:grpSp>
        <p:nvGrpSpPr>
          <p:cNvPr id="35" name="Group 39">
            <a:extLst>
              <a:ext uri="{FF2B5EF4-FFF2-40B4-BE49-F238E27FC236}">
                <a16:creationId xmlns:a16="http://schemas.microsoft.com/office/drawing/2014/main" id="{A97A2DF5-198F-40C0-AB40-5570DD05EB39}"/>
              </a:ext>
            </a:extLst>
          </p:cNvPr>
          <p:cNvGrpSpPr/>
          <p:nvPr/>
        </p:nvGrpSpPr>
        <p:grpSpPr>
          <a:xfrm>
            <a:off x="101599" y="1054994"/>
            <a:ext cx="11750671" cy="356599"/>
            <a:chOff x="0" y="0"/>
            <a:chExt cx="2916715" cy="239613"/>
          </a:xfrm>
        </p:grpSpPr>
        <p:sp>
          <p:nvSpPr>
            <p:cNvPr id="36" name="Freeform 40">
              <a:extLst>
                <a:ext uri="{FF2B5EF4-FFF2-40B4-BE49-F238E27FC236}">
                  <a16:creationId xmlns:a16="http://schemas.microsoft.com/office/drawing/2014/main" id="{166594CA-38A3-40AC-991B-C63C6D345CFE}"/>
                </a:ext>
              </a:extLst>
            </p:cNvPr>
            <p:cNvSpPr/>
            <p:nvPr/>
          </p:nvSpPr>
          <p:spPr>
            <a:xfrm>
              <a:off x="0" y="0"/>
              <a:ext cx="2916715" cy="239613"/>
            </a:xfrm>
            <a:custGeom>
              <a:avLst/>
              <a:gdLst/>
              <a:ahLst/>
              <a:cxnLst/>
              <a:rect l="l" t="t" r="r" b="b"/>
              <a:pathLst>
                <a:path w="2916715" h="239613">
                  <a:moveTo>
                    <a:pt x="15383" y="0"/>
                  </a:moveTo>
                  <a:lnTo>
                    <a:pt x="2901332" y="0"/>
                  </a:lnTo>
                  <a:cubicBezTo>
                    <a:pt x="2909828" y="0"/>
                    <a:pt x="2916715" y="6887"/>
                    <a:pt x="2916715" y="15383"/>
                  </a:cubicBezTo>
                  <a:lnTo>
                    <a:pt x="2916715" y="224230"/>
                  </a:lnTo>
                  <a:cubicBezTo>
                    <a:pt x="2916715" y="228310"/>
                    <a:pt x="2915095" y="232222"/>
                    <a:pt x="2912210" y="235107"/>
                  </a:cubicBezTo>
                  <a:cubicBezTo>
                    <a:pt x="2909325" y="237992"/>
                    <a:pt x="2905412" y="239613"/>
                    <a:pt x="2901332" y="239613"/>
                  </a:cubicBezTo>
                  <a:lnTo>
                    <a:pt x="15383" y="239613"/>
                  </a:lnTo>
                  <a:cubicBezTo>
                    <a:pt x="6887" y="239613"/>
                    <a:pt x="0" y="232726"/>
                    <a:pt x="0" y="224230"/>
                  </a:cubicBezTo>
                  <a:lnTo>
                    <a:pt x="0" y="15383"/>
                  </a:lnTo>
                  <a:cubicBezTo>
                    <a:pt x="0" y="11303"/>
                    <a:pt x="1621" y="7390"/>
                    <a:pt x="4506" y="4506"/>
                  </a:cubicBezTo>
                  <a:cubicBezTo>
                    <a:pt x="7390" y="1621"/>
                    <a:pt x="11303" y="0"/>
                    <a:pt x="153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004E8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ru-KZ" sz="1200" dirty="0"/>
            </a:p>
          </p:txBody>
        </p:sp>
        <p:sp>
          <p:nvSpPr>
            <p:cNvPr id="37" name="TextBox 41">
              <a:extLst>
                <a:ext uri="{FF2B5EF4-FFF2-40B4-BE49-F238E27FC236}">
                  <a16:creationId xmlns:a16="http://schemas.microsoft.com/office/drawing/2014/main" id="{728B123A-C505-4EAA-B6D6-F441C72BE6E9}"/>
                </a:ext>
              </a:extLst>
            </p:cNvPr>
            <p:cNvSpPr txBox="1"/>
            <p:nvPr/>
          </p:nvSpPr>
          <p:spPr>
            <a:xfrm>
              <a:off x="0" y="0"/>
              <a:ext cx="2916715" cy="2396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C87DE778-10C3-4B2D-B233-096A8C27A229}"/>
              </a:ext>
            </a:extLst>
          </p:cNvPr>
          <p:cNvSpPr/>
          <p:nvPr/>
        </p:nvSpPr>
        <p:spPr>
          <a:xfrm>
            <a:off x="101599" y="1127546"/>
            <a:ext cx="11750671" cy="30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Bef>
                <a:spcPct val="0"/>
              </a:spcBef>
            </a:pP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Елішілік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құндылықты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дамыту</a:t>
            </a:r>
            <a:endParaRPr lang="ru-RU" sz="1867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Onest Semi-Bold"/>
            </a:endParaRPr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E723706B-B3A4-4765-B19A-A243BF2C9230}"/>
              </a:ext>
            </a:extLst>
          </p:cNvPr>
          <p:cNvGrpSpPr/>
          <p:nvPr/>
        </p:nvGrpSpPr>
        <p:grpSpPr>
          <a:xfrm>
            <a:off x="101599" y="4089400"/>
            <a:ext cx="11750671" cy="356599"/>
            <a:chOff x="0" y="0"/>
            <a:chExt cx="2916715" cy="239613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35B0B5BE-6E22-4623-B267-1C3EBF53712B}"/>
                </a:ext>
              </a:extLst>
            </p:cNvPr>
            <p:cNvSpPr/>
            <p:nvPr/>
          </p:nvSpPr>
          <p:spPr>
            <a:xfrm>
              <a:off x="0" y="0"/>
              <a:ext cx="2916715" cy="239613"/>
            </a:xfrm>
            <a:custGeom>
              <a:avLst/>
              <a:gdLst/>
              <a:ahLst/>
              <a:cxnLst/>
              <a:rect l="l" t="t" r="r" b="b"/>
              <a:pathLst>
                <a:path w="2916715" h="239613">
                  <a:moveTo>
                    <a:pt x="15383" y="0"/>
                  </a:moveTo>
                  <a:lnTo>
                    <a:pt x="2901332" y="0"/>
                  </a:lnTo>
                  <a:cubicBezTo>
                    <a:pt x="2909828" y="0"/>
                    <a:pt x="2916715" y="6887"/>
                    <a:pt x="2916715" y="15383"/>
                  </a:cubicBezTo>
                  <a:lnTo>
                    <a:pt x="2916715" y="224230"/>
                  </a:lnTo>
                  <a:cubicBezTo>
                    <a:pt x="2916715" y="228310"/>
                    <a:pt x="2915095" y="232222"/>
                    <a:pt x="2912210" y="235107"/>
                  </a:cubicBezTo>
                  <a:cubicBezTo>
                    <a:pt x="2909325" y="237992"/>
                    <a:pt x="2905412" y="239613"/>
                    <a:pt x="2901332" y="239613"/>
                  </a:cubicBezTo>
                  <a:lnTo>
                    <a:pt x="15383" y="239613"/>
                  </a:lnTo>
                  <a:cubicBezTo>
                    <a:pt x="6887" y="239613"/>
                    <a:pt x="0" y="232726"/>
                    <a:pt x="0" y="224230"/>
                  </a:cubicBezTo>
                  <a:lnTo>
                    <a:pt x="0" y="15383"/>
                  </a:lnTo>
                  <a:cubicBezTo>
                    <a:pt x="0" y="11303"/>
                    <a:pt x="1621" y="7390"/>
                    <a:pt x="4506" y="4506"/>
                  </a:cubicBezTo>
                  <a:cubicBezTo>
                    <a:pt x="7390" y="1621"/>
                    <a:pt x="11303" y="0"/>
                    <a:pt x="153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004E8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ru-KZ" sz="1200" dirty="0"/>
            </a:p>
          </p:txBody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5AEB8744-4A97-4E0A-A0F7-524C6D526DC3}"/>
                </a:ext>
              </a:extLst>
            </p:cNvPr>
            <p:cNvSpPr txBox="1"/>
            <p:nvPr/>
          </p:nvSpPr>
          <p:spPr>
            <a:xfrm>
              <a:off x="0" y="0"/>
              <a:ext cx="2916715" cy="2396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FC9440D-65FC-4275-B8C0-9B20653C42B0}"/>
              </a:ext>
            </a:extLst>
          </p:cNvPr>
          <p:cNvSpPr/>
          <p:nvPr/>
        </p:nvSpPr>
        <p:spPr>
          <a:xfrm>
            <a:off x="101599" y="4161952"/>
            <a:ext cx="11750671" cy="30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  <a:spcBef>
                <a:spcPct val="0"/>
              </a:spcBef>
            </a:pP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Жеткізушілерді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дамыту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қызметі</a:t>
            </a:r>
            <a:endParaRPr lang="ru-RU" sz="1867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Onest Semi-Bold"/>
            </a:endParaRPr>
          </a:p>
        </p:txBody>
      </p:sp>
      <p:graphicFrame>
        <p:nvGraphicFramePr>
          <p:cNvPr id="43" name="Диаграмма 42">
            <a:extLst>
              <a:ext uri="{FF2B5EF4-FFF2-40B4-BE49-F238E27FC236}">
                <a16:creationId xmlns:a16="http://schemas.microsoft.com/office/drawing/2014/main" id="{5D0FB9C8-F209-4AF1-AF80-F19407B7B7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402320"/>
              </p:ext>
            </p:extLst>
          </p:nvPr>
        </p:nvGraphicFramePr>
        <p:xfrm>
          <a:off x="101599" y="1847767"/>
          <a:ext cx="11750671" cy="2019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44" name="Номер слайда 5">
            <a:extLst>
              <a:ext uri="{FF2B5EF4-FFF2-40B4-BE49-F238E27FC236}">
                <a16:creationId xmlns:a16="http://schemas.microsoft.com/office/drawing/2014/main" id="{A9E2B254-E4BE-489A-9ED5-FDE2DD37A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8246" y="6484270"/>
            <a:ext cx="2743200" cy="365125"/>
          </a:xfrm>
        </p:spPr>
        <p:txBody>
          <a:bodyPr/>
          <a:lstStyle/>
          <a:p>
            <a:fld id="{B507E19B-AB40-4B37-A880-7081F517CABA}" type="slidenum">
              <a:rPr lang="ru-RU" smtClean="0"/>
              <a:t>5</a:t>
            </a:fld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6" y="736600"/>
            <a:ext cx="10842571" cy="0"/>
          </a:xfrm>
          <a:prstGeom prst="line">
            <a:avLst/>
          </a:prstGeom>
          <a:ln w="19050" cap="rnd">
            <a:solidFill>
              <a:srgbClr val="00206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603770" y="3278469"/>
            <a:ext cx="10921361" cy="3452531"/>
            <a:chOff x="0" y="0"/>
            <a:chExt cx="4754882" cy="10927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54881" cy="1092763"/>
            </a:xfrm>
            <a:custGeom>
              <a:avLst/>
              <a:gdLst/>
              <a:ahLst/>
              <a:cxnLst/>
              <a:rect l="l" t="t" r="r" b="b"/>
              <a:pathLst>
                <a:path w="4754881" h="1092763">
                  <a:moveTo>
                    <a:pt x="9436" y="0"/>
                  </a:moveTo>
                  <a:lnTo>
                    <a:pt x="4745445" y="0"/>
                  </a:lnTo>
                  <a:cubicBezTo>
                    <a:pt x="4747948" y="0"/>
                    <a:pt x="4750348" y="994"/>
                    <a:pt x="4752118" y="2764"/>
                  </a:cubicBezTo>
                  <a:cubicBezTo>
                    <a:pt x="4753887" y="4533"/>
                    <a:pt x="4754881" y="6934"/>
                    <a:pt x="4754881" y="9436"/>
                  </a:cubicBezTo>
                  <a:lnTo>
                    <a:pt x="4754881" y="1083327"/>
                  </a:lnTo>
                  <a:cubicBezTo>
                    <a:pt x="4754881" y="1085830"/>
                    <a:pt x="4753887" y="1088230"/>
                    <a:pt x="4752118" y="1089999"/>
                  </a:cubicBezTo>
                  <a:cubicBezTo>
                    <a:pt x="4750348" y="1091769"/>
                    <a:pt x="4747948" y="1092763"/>
                    <a:pt x="4745445" y="1092763"/>
                  </a:cubicBezTo>
                  <a:lnTo>
                    <a:pt x="9436" y="1092763"/>
                  </a:lnTo>
                  <a:cubicBezTo>
                    <a:pt x="6934" y="1092763"/>
                    <a:pt x="4533" y="1091769"/>
                    <a:pt x="2764" y="1089999"/>
                  </a:cubicBezTo>
                  <a:cubicBezTo>
                    <a:pt x="994" y="1088230"/>
                    <a:pt x="0" y="1085830"/>
                    <a:pt x="0" y="1083327"/>
                  </a:cubicBezTo>
                  <a:lnTo>
                    <a:pt x="0" y="9436"/>
                  </a:lnTo>
                  <a:cubicBezTo>
                    <a:pt x="0" y="6934"/>
                    <a:pt x="994" y="4533"/>
                    <a:pt x="2764" y="2764"/>
                  </a:cubicBezTo>
                  <a:cubicBezTo>
                    <a:pt x="4533" y="994"/>
                    <a:pt x="6934" y="0"/>
                    <a:pt x="943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E6E6E6">
                    <a:alpha val="100000"/>
                  </a:srgbClr>
                </a:gs>
              </a:gsLst>
              <a:lin ang="2700000"/>
            </a:gradFill>
            <a:ln w="9525" cap="sq">
              <a:solidFill>
                <a:srgbClr val="01A9C2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4754882" cy="105466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67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03752" y="803690"/>
            <a:ext cx="10939381" cy="2067133"/>
            <a:chOff x="0" y="0"/>
            <a:chExt cx="23499051" cy="49046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499088" cy="4904740"/>
            </a:xfrm>
            <a:custGeom>
              <a:avLst/>
              <a:gdLst/>
              <a:ahLst/>
              <a:cxnLst/>
              <a:rect l="l" t="t" r="r" b="b"/>
              <a:pathLst>
                <a:path w="23499088" h="4904740">
                  <a:moveTo>
                    <a:pt x="0" y="193421"/>
                  </a:moveTo>
                  <a:cubicBezTo>
                    <a:pt x="0" y="86614"/>
                    <a:pt x="87320" y="0"/>
                    <a:pt x="194997" y="0"/>
                  </a:cubicBezTo>
                  <a:lnTo>
                    <a:pt x="23304092" y="0"/>
                  </a:lnTo>
                  <a:cubicBezTo>
                    <a:pt x="23411771" y="0"/>
                    <a:pt x="23499088" y="86614"/>
                    <a:pt x="23499088" y="193421"/>
                  </a:cubicBezTo>
                  <a:lnTo>
                    <a:pt x="23499088" y="4711319"/>
                  </a:lnTo>
                  <a:cubicBezTo>
                    <a:pt x="23499088" y="4818126"/>
                    <a:pt x="23411771" y="4904740"/>
                    <a:pt x="23304092" y="4904740"/>
                  </a:cubicBezTo>
                  <a:lnTo>
                    <a:pt x="194997" y="4904740"/>
                  </a:lnTo>
                  <a:cubicBezTo>
                    <a:pt x="87320" y="4904613"/>
                    <a:pt x="0" y="4818126"/>
                    <a:pt x="0" y="4711319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E6E6E6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grpSp>
        <p:nvGrpSpPr>
          <p:cNvPr id="9" name="Group 9"/>
          <p:cNvGrpSpPr/>
          <p:nvPr/>
        </p:nvGrpSpPr>
        <p:grpSpPr>
          <a:xfrm rot="-10800000">
            <a:off x="1432830" y="1090114"/>
            <a:ext cx="4402869" cy="648665"/>
            <a:chOff x="0" y="0"/>
            <a:chExt cx="7287958" cy="139340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197621" cy="1393444"/>
            </a:xfrm>
            <a:custGeom>
              <a:avLst/>
              <a:gdLst/>
              <a:ahLst/>
              <a:cxnLst/>
              <a:rect l="l" t="t" r="r" b="b"/>
              <a:pathLst>
                <a:path w="7197621" h="1393444">
                  <a:moveTo>
                    <a:pt x="218249" y="0"/>
                  </a:moveTo>
                  <a:lnTo>
                    <a:pt x="6373051" y="0"/>
                  </a:lnTo>
                  <a:cubicBezTo>
                    <a:pt x="6512794" y="0"/>
                    <a:pt x="6646812" y="55512"/>
                    <a:pt x="6745625" y="154325"/>
                  </a:cubicBezTo>
                  <a:lnTo>
                    <a:pt x="7133697" y="542397"/>
                  </a:lnTo>
                  <a:cubicBezTo>
                    <a:pt x="7218928" y="627628"/>
                    <a:pt x="7218928" y="765816"/>
                    <a:pt x="7133697" y="851047"/>
                  </a:cubicBezTo>
                  <a:lnTo>
                    <a:pt x="6745625" y="1239119"/>
                  </a:lnTo>
                  <a:cubicBezTo>
                    <a:pt x="6646812" y="1337932"/>
                    <a:pt x="6512794" y="1393444"/>
                    <a:pt x="6373051" y="1393444"/>
                  </a:cubicBezTo>
                  <a:lnTo>
                    <a:pt x="218249" y="1393444"/>
                  </a:lnTo>
                  <a:cubicBezTo>
                    <a:pt x="160365" y="1393444"/>
                    <a:pt x="104853" y="1370450"/>
                    <a:pt x="63924" y="1329520"/>
                  </a:cubicBezTo>
                  <a:cubicBezTo>
                    <a:pt x="22994" y="1288591"/>
                    <a:pt x="0" y="1233079"/>
                    <a:pt x="0" y="1175196"/>
                  </a:cubicBezTo>
                  <a:lnTo>
                    <a:pt x="0" y="218249"/>
                  </a:lnTo>
                  <a:cubicBezTo>
                    <a:pt x="0" y="160365"/>
                    <a:pt x="22994" y="104853"/>
                    <a:pt x="63924" y="63924"/>
                  </a:cubicBezTo>
                  <a:cubicBezTo>
                    <a:pt x="104853" y="22994"/>
                    <a:pt x="160365" y="0"/>
                    <a:pt x="218249" y="0"/>
                  </a:cubicBezTo>
                  <a:close/>
                </a:path>
              </a:pathLst>
            </a:custGeom>
            <a:solidFill>
              <a:srgbClr val="447FA4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 rot="-10800000">
            <a:off x="1478531" y="2054884"/>
            <a:ext cx="4357168" cy="648665"/>
            <a:chOff x="0" y="0"/>
            <a:chExt cx="7467219" cy="1393406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4" name="Freeform 14"/>
            <p:cNvSpPr/>
            <p:nvPr/>
          </p:nvSpPr>
          <p:spPr>
            <a:xfrm>
              <a:off x="0" y="0"/>
              <a:ext cx="7376817" cy="1393444"/>
            </a:xfrm>
            <a:custGeom>
              <a:avLst/>
              <a:gdLst/>
              <a:ahLst/>
              <a:cxnLst/>
              <a:rect l="l" t="t" r="r" b="b"/>
              <a:pathLst>
                <a:path w="7376817" h="1393444">
                  <a:moveTo>
                    <a:pt x="218249" y="0"/>
                  </a:moveTo>
                  <a:lnTo>
                    <a:pt x="6552248" y="0"/>
                  </a:lnTo>
                  <a:cubicBezTo>
                    <a:pt x="6691991" y="0"/>
                    <a:pt x="6826009" y="55512"/>
                    <a:pt x="6924822" y="154325"/>
                  </a:cubicBezTo>
                  <a:lnTo>
                    <a:pt x="7312894" y="542397"/>
                  </a:lnTo>
                  <a:cubicBezTo>
                    <a:pt x="7398125" y="627628"/>
                    <a:pt x="7398125" y="765816"/>
                    <a:pt x="7312894" y="851047"/>
                  </a:cubicBezTo>
                  <a:lnTo>
                    <a:pt x="6924822" y="1239119"/>
                  </a:lnTo>
                  <a:cubicBezTo>
                    <a:pt x="6826009" y="1337932"/>
                    <a:pt x="6691991" y="1393444"/>
                    <a:pt x="6552248" y="1393444"/>
                  </a:cubicBezTo>
                  <a:lnTo>
                    <a:pt x="218249" y="1393444"/>
                  </a:lnTo>
                  <a:cubicBezTo>
                    <a:pt x="160365" y="1393444"/>
                    <a:pt x="104853" y="1370450"/>
                    <a:pt x="63924" y="1329520"/>
                  </a:cubicBezTo>
                  <a:cubicBezTo>
                    <a:pt x="22994" y="1288591"/>
                    <a:pt x="0" y="1233079"/>
                    <a:pt x="0" y="1175196"/>
                  </a:cubicBezTo>
                  <a:lnTo>
                    <a:pt x="0" y="218249"/>
                  </a:lnTo>
                  <a:cubicBezTo>
                    <a:pt x="0" y="160365"/>
                    <a:pt x="22994" y="104853"/>
                    <a:pt x="63924" y="63924"/>
                  </a:cubicBezTo>
                  <a:cubicBezTo>
                    <a:pt x="104853" y="22994"/>
                    <a:pt x="160365" y="0"/>
                    <a:pt x="218249" y="0"/>
                  </a:cubicBezTo>
                  <a:close/>
                </a:path>
              </a:pathLst>
            </a:custGeom>
            <a:grpFill/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1447494" y="2048038"/>
            <a:ext cx="701134" cy="662341"/>
            <a:chOff x="0" y="0"/>
            <a:chExt cx="1846415" cy="184641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46326" cy="1846326"/>
            </a:xfrm>
            <a:custGeom>
              <a:avLst/>
              <a:gdLst/>
              <a:ahLst/>
              <a:cxnLst/>
              <a:rect l="l" t="t" r="r" b="b"/>
              <a:pathLst>
                <a:path w="1846326" h="1846326">
                  <a:moveTo>
                    <a:pt x="0" y="923163"/>
                  </a:moveTo>
                  <a:cubicBezTo>
                    <a:pt x="0" y="413385"/>
                    <a:pt x="413385" y="0"/>
                    <a:pt x="923163" y="0"/>
                  </a:cubicBezTo>
                  <a:cubicBezTo>
                    <a:pt x="1432941" y="0"/>
                    <a:pt x="1846326" y="413385"/>
                    <a:pt x="1846326" y="923163"/>
                  </a:cubicBezTo>
                  <a:cubicBezTo>
                    <a:pt x="1846326" y="1432941"/>
                    <a:pt x="1432941" y="1846326"/>
                    <a:pt x="923163" y="1846326"/>
                  </a:cubicBezTo>
                  <a:cubicBezTo>
                    <a:pt x="413385" y="1846326"/>
                    <a:pt x="0" y="1433068"/>
                    <a:pt x="0" y="923163"/>
                  </a:cubicBezTo>
                  <a:close/>
                </a:path>
              </a:pathLst>
            </a:custGeom>
            <a:blipFill>
              <a:blip r:embed="rId3"/>
              <a:stretch>
                <a:fillRect r="-4" b="-4"/>
              </a:stretch>
            </a:blip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17" name="Group 17"/>
          <p:cNvGrpSpPr/>
          <p:nvPr/>
        </p:nvGrpSpPr>
        <p:grpSpPr>
          <a:xfrm rot="-10800000">
            <a:off x="6285536" y="1050537"/>
            <a:ext cx="4488160" cy="648665"/>
            <a:chOff x="0" y="0"/>
            <a:chExt cx="7049554" cy="13934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59115" cy="1393444"/>
            </a:xfrm>
            <a:custGeom>
              <a:avLst/>
              <a:gdLst/>
              <a:ahLst/>
              <a:cxnLst/>
              <a:rect l="l" t="t" r="r" b="b"/>
              <a:pathLst>
                <a:path w="6959115" h="1393444">
                  <a:moveTo>
                    <a:pt x="218249" y="0"/>
                  </a:moveTo>
                  <a:lnTo>
                    <a:pt x="6134545" y="0"/>
                  </a:lnTo>
                  <a:cubicBezTo>
                    <a:pt x="6274288" y="0"/>
                    <a:pt x="6408307" y="55512"/>
                    <a:pt x="6507119" y="154325"/>
                  </a:cubicBezTo>
                  <a:lnTo>
                    <a:pt x="6895192" y="542397"/>
                  </a:lnTo>
                  <a:cubicBezTo>
                    <a:pt x="6936121" y="583327"/>
                    <a:pt x="6959115" y="638839"/>
                    <a:pt x="6959115" y="696722"/>
                  </a:cubicBezTo>
                  <a:cubicBezTo>
                    <a:pt x="6959115" y="754605"/>
                    <a:pt x="6936121" y="810117"/>
                    <a:pt x="6895192" y="851047"/>
                  </a:cubicBezTo>
                  <a:lnTo>
                    <a:pt x="6507119" y="1239119"/>
                  </a:lnTo>
                  <a:cubicBezTo>
                    <a:pt x="6408307" y="1337932"/>
                    <a:pt x="6274288" y="1393444"/>
                    <a:pt x="6134545" y="1393444"/>
                  </a:cubicBezTo>
                  <a:lnTo>
                    <a:pt x="218249" y="1393444"/>
                  </a:lnTo>
                  <a:cubicBezTo>
                    <a:pt x="160365" y="1393444"/>
                    <a:pt x="104853" y="1370450"/>
                    <a:pt x="63924" y="1329520"/>
                  </a:cubicBezTo>
                  <a:cubicBezTo>
                    <a:pt x="22994" y="1288591"/>
                    <a:pt x="0" y="1233079"/>
                    <a:pt x="0" y="1175196"/>
                  </a:cubicBezTo>
                  <a:lnTo>
                    <a:pt x="0" y="218249"/>
                  </a:lnTo>
                  <a:cubicBezTo>
                    <a:pt x="0" y="160365"/>
                    <a:pt x="22994" y="104853"/>
                    <a:pt x="63924" y="63924"/>
                  </a:cubicBezTo>
                  <a:cubicBezTo>
                    <a:pt x="104853" y="22994"/>
                    <a:pt x="160365" y="0"/>
                    <a:pt x="218249" y="0"/>
                  </a:cubicBezTo>
                  <a:close/>
                </a:path>
              </a:pathLst>
            </a:custGeom>
            <a:solidFill>
              <a:srgbClr val="01A9C2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21" name="Group 21"/>
          <p:cNvGrpSpPr/>
          <p:nvPr/>
        </p:nvGrpSpPr>
        <p:grpSpPr>
          <a:xfrm rot="-10800000">
            <a:off x="6282729" y="2044398"/>
            <a:ext cx="4490967" cy="648665"/>
            <a:chOff x="0" y="0"/>
            <a:chExt cx="7326744" cy="139340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36355" cy="1393444"/>
            </a:xfrm>
            <a:custGeom>
              <a:avLst/>
              <a:gdLst/>
              <a:ahLst/>
              <a:cxnLst/>
              <a:rect l="l" t="t" r="r" b="b"/>
              <a:pathLst>
                <a:path w="7236355" h="1393444">
                  <a:moveTo>
                    <a:pt x="218249" y="0"/>
                  </a:moveTo>
                  <a:lnTo>
                    <a:pt x="6411786" y="0"/>
                  </a:lnTo>
                  <a:cubicBezTo>
                    <a:pt x="6551529" y="0"/>
                    <a:pt x="6685547" y="55512"/>
                    <a:pt x="6784360" y="154325"/>
                  </a:cubicBezTo>
                  <a:lnTo>
                    <a:pt x="7172432" y="542397"/>
                  </a:lnTo>
                  <a:cubicBezTo>
                    <a:pt x="7257663" y="627628"/>
                    <a:pt x="7257663" y="765816"/>
                    <a:pt x="7172432" y="851047"/>
                  </a:cubicBezTo>
                  <a:lnTo>
                    <a:pt x="6784360" y="1239119"/>
                  </a:lnTo>
                  <a:cubicBezTo>
                    <a:pt x="6685547" y="1337932"/>
                    <a:pt x="6551529" y="1393444"/>
                    <a:pt x="6411786" y="1393444"/>
                  </a:cubicBezTo>
                  <a:lnTo>
                    <a:pt x="218249" y="1393444"/>
                  </a:lnTo>
                  <a:cubicBezTo>
                    <a:pt x="160365" y="1393444"/>
                    <a:pt x="104853" y="1370450"/>
                    <a:pt x="63924" y="1329520"/>
                  </a:cubicBezTo>
                  <a:cubicBezTo>
                    <a:pt x="22994" y="1288591"/>
                    <a:pt x="0" y="1233079"/>
                    <a:pt x="0" y="1175196"/>
                  </a:cubicBezTo>
                  <a:lnTo>
                    <a:pt x="0" y="218249"/>
                  </a:lnTo>
                  <a:cubicBezTo>
                    <a:pt x="0" y="160365"/>
                    <a:pt x="22994" y="104853"/>
                    <a:pt x="63924" y="63924"/>
                  </a:cubicBezTo>
                  <a:cubicBezTo>
                    <a:pt x="104853" y="22994"/>
                    <a:pt x="160365" y="0"/>
                    <a:pt x="218249" y="0"/>
                  </a:cubicBezTo>
                  <a:close/>
                </a:path>
              </a:pathLst>
            </a:custGeom>
            <a:solidFill>
              <a:srgbClr val="00B0F0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27" name="Group 27"/>
          <p:cNvGrpSpPr/>
          <p:nvPr/>
        </p:nvGrpSpPr>
        <p:grpSpPr>
          <a:xfrm>
            <a:off x="1449274" y="1083264"/>
            <a:ext cx="701133" cy="655885"/>
            <a:chOff x="0" y="0"/>
            <a:chExt cx="1846415" cy="184641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846326" cy="1846326"/>
            </a:xfrm>
            <a:custGeom>
              <a:avLst/>
              <a:gdLst/>
              <a:ahLst/>
              <a:cxnLst/>
              <a:rect l="l" t="t" r="r" b="b"/>
              <a:pathLst>
                <a:path w="1846326" h="1846326">
                  <a:moveTo>
                    <a:pt x="0" y="923163"/>
                  </a:moveTo>
                  <a:cubicBezTo>
                    <a:pt x="0" y="413385"/>
                    <a:pt x="413385" y="0"/>
                    <a:pt x="923163" y="0"/>
                  </a:cubicBezTo>
                  <a:cubicBezTo>
                    <a:pt x="1432941" y="0"/>
                    <a:pt x="1846326" y="413385"/>
                    <a:pt x="1846326" y="923163"/>
                  </a:cubicBezTo>
                  <a:cubicBezTo>
                    <a:pt x="1846326" y="1432941"/>
                    <a:pt x="1432941" y="1846326"/>
                    <a:pt x="923163" y="1846326"/>
                  </a:cubicBezTo>
                  <a:cubicBezTo>
                    <a:pt x="413385" y="1846326"/>
                    <a:pt x="0" y="1433068"/>
                    <a:pt x="0" y="923163"/>
                  </a:cubicBezTo>
                  <a:close/>
                </a:path>
              </a:pathLst>
            </a:custGeom>
            <a:blipFill>
              <a:blip r:embed="rId4"/>
              <a:stretch>
                <a:fillRect r="-4" b="-4"/>
              </a:stretch>
            </a:blip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31" name="Group 31"/>
          <p:cNvGrpSpPr/>
          <p:nvPr/>
        </p:nvGrpSpPr>
        <p:grpSpPr>
          <a:xfrm>
            <a:off x="6303564" y="2046000"/>
            <a:ext cx="701621" cy="656684"/>
            <a:chOff x="0" y="0"/>
            <a:chExt cx="1846415" cy="184641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846326" cy="1846326"/>
            </a:xfrm>
            <a:custGeom>
              <a:avLst/>
              <a:gdLst/>
              <a:ahLst/>
              <a:cxnLst/>
              <a:rect l="l" t="t" r="r" b="b"/>
              <a:pathLst>
                <a:path w="1846326" h="1846326">
                  <a:moveTo>
                    <a:pt x="0" y="923163"/>
                  </a:moveTo>
                  <a:cubicBezTo>
                    <a:pt x="0" y="413385"/>
                    <a:pt x="413385" y="0"/>
                    <a:pt x="923163" y="0"/>
                  </a:cubicBezTo>
                  <a:cubicBezTo>
                    <a:pt x="1432941" y="0"/>
                    <a:pt x="1846326" y="413385"/>
                    <a:pt x="1846326" y="923163"/>
                  </a:cubicBezTo>
                  <a:cubicBezTo>
                    <a:pt x="1846326" y="1432941"/>
                    <a:pt x="1432941" y="1846326"/>
                    <a:pt x="923163" y="1846326"/>
                  </a:cubicBezTo>
                  <a:cubicBezTo>
                    <a:pt x="413385" y="1846326"/>
                    <a:pt x="0" y="1433068"/>
                    <a:pt x="0" y="923163"/>
                  </a:cubicBezTo>
                  <a:close/>
                </a:path>
              </a:pathLst>
            </a:custGeom>
            <a:blipFill>
              <a:blip r:embed="rId5"/>
              <a:stretch>
                <a:fillRect r="-4" b="-4"/>
              </a:stretch>
            </a:blip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36" name="Freeform 36"/>
          <p:cNvSpPr/>
          <p:nvPr/>
        </p:nvSpPr>
        <p:spPr>
          <a:xfrm>
            <a:off x="860240" y="4730597"/>
            <a:ext cx="324003" cy="324003"/>
          </a:xfrm>
          <a:custGeom>
            <a:avLst/>
            <a:gdLst/>
            <a:ahLst/>
            <a:cxnLst/>
            <a:rect l="l" t="t" r="r" b="b"/>
            <a:pathLst>
              <a:path w="486004" h="486004">
                <a:moveTo>
                  <a:pt x="0" y="0"/>
                </a:moveTo>
                <a:lnTo>
                  <a:pt x="486003" y="0"/>
                </a:lnTo>
                <a:lnTo>
                  <a:pt x="486003" y="486003"/>
                </a:lnTo>
                <a:lnTo>
                  <a:pt x="0" y="4860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860240" y="5511800"/>
            <a:ext cx="324003" cy="324003"/>
          </a:xfrm>
          <a:custGeom>
            <a:avLst/>
            <a:gdLst/>
            <a:ahLst/>
            <a:cxnLst/>
            <a:rect l="l" t="t" r="r" b="b"/>
            <a:pathLst>
              <a:path w="486004" h="486004">
                <a:moveTo>
                  <a:pt x="0" y="0"/>
                </a:moveTo>
                <a:lnTo>
                  <a:pt x="486003" y="0"/>
                </a:lnTo>
                <a:lnTo>
                  <a:pt x="486003" y="486004"/>
                </a:lnTo>
                <a:lnTo>
                  <a:pt x="0" y="4860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860240" y="6200915"/>
            <a:ext cx="324003" cy="324003"/>
          </a:xfrm>
          <a:custGeom>
            <a:avLst/>
            <a:gdLst/>
            <a:ahLst/>
            <a:cxnLst/>
            <a:rect l="l" t="t" r="r" b="b"/>
            <a:pathLst>
              <a:path w="486004" h="486004">
                <a:moveTo>
                  <a:pt x="0" y="0"/>
                </a:moveTo>
                <a:lnTo>
                  <a:pt x="486003" y="0"/>
                </a:lnTo>
                <a:lnTo>
                  <a:pt x="486003" y="486004"/>
                </a:lnTo>
                <a:lnTo>
                  <a:pt x="0" y="4860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39" name="Group 39"/>
          <p:cNvGrpSpPr/>
          <p:nvPr/>
        </p:nvGrpSpPr>
        <p:grpSpPr>
          <a:xfrm>
            <a:off x="603751" y="3002836"/>
            <a:ext cx="10939379" cy="551269"/>
            <a:chOff x="0" y="0"/>
            <a:chExt cx="2916715" cy="23961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916715" cy="239613"/>
            </a:xfrm>
            <a:custGeom>
              <a:avLst/>
              <a:gdLst/>
              <a:ahLst/>
              <a:cxnLst/>
              <a:rect l="l" t="t" r="r" b="b"/>
              <a:pathLst>
                <a:path w="2916715" h="239613">
                  <a:moveTo>
                    <a:pt x="15383" y="0"/>
                  </a:moveTo>
                  <a:lnTo>
                    <a:pt x="2901332" y="0"/>
                  </a:lnTo>
                  <a:cubicBezTo>
                    <a:pt x="2909828" y="0"/>
                    <a:pt x="2916715" y="6887"/>
                    <a:pt x="2916715" y="15383"/>
                  </a:cubicBezTo>
                  <a:lnTo>
                    <a:pt x="2916715" y="224230"/>
                  </a:lnTo>
                  <a:cubicBezTo>
                    <a:pt x="2916715" y="228310"/>
                    <a:pt x="2915095" y="232222"/>
                    <a:pt x="2912210" y="235107"/>
                  </a:cubicBezTo>
                  <a:cubicBezTo>
                    <a:pt x="2909325" y="237992"/>
                    <a:pt x="2905412" y="239613"/>
                    <a:pt x="2901332" y="239613"/>
                  </a:cubicBezTo>
                  <a:lnTo>
                    <a:pt x="15383" y="239613"/>
                  </a:lnTo>
                  <a:cubicBezTo>
                    <a:pt x="6887" y="239613"/>
                    <a:pt x="0" y="232726"/>
                    <a:pt x="0" y="224230"/>
                  </a:cubicBezTo>
                  <a:lnTo>
                    <a:pt x="0" y="15383"/>
                  </a:lnTo>
                  <a:cubicBezTo>
                    <a:pt x="0" y="11303"/>
                    <a:pt x="1621" y="7390"/>
                    <a:pt x="4506" y="4506"/>
                  </a:cubicBezTo>
                  <a:cubicBezTo>
                    <a:pt x="7390" y="1621"/>
                    <a:pt x="11303" y="0"/>
                    <a:pt x="153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004E8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0" y="0"/>
              <a:ext cx="2916715" cy="2396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" y="449222"/>
            <a:ext cx="10889923" cy="26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ӨНЕРКӘСІП ТРЕНДТЕРІ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2257223" y="1196129"/>
            <a:ext cx="3578477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731"/>
              </a:lnSpc>
            </a:pP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Қосылған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құн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өндірістік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тізбектерін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дамыту</a:t>
            </a:r>
            <a:endParaRPr lang="en-US" sz="1867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7112000" y="1158888"/>
            <a:ext cx="3661696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5"/>
              </a:lnSpc>
            </a:pP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Өнеркәсіптің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цифрлық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трансформациясын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дамыту</a:t>
            </a:r>
            <a:endParaRPr lang="en-US" sz="1867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7112000" y="2139726"/>
            <a:ext cx="3661695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5"/>
              </a:lnSpc>
            </a:pP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Жүйелік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өнеркәсіптік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</a:p>
          <a:p>
            <a:pPr>
              <a:lnSpc>
                <a:spcPts val="1675"/>
              </a:lnSpc>
            </a:pP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саясатты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дамыту</a:t>
            </a:r>
            <a:endParaRPr lang="ru-RU" sz="1867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2255442" y="2141164"/>
            <a:ext cx="3215997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5"/>
              </a:lnSpc>
            </a:pP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Елішілік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құндылықты</a:t>
            </a: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дамыту</a:t>
            </a:r>
            <a:endParaRPr lang="en-US" sz="1867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403202" y="6115051"/>
            <a:ext cx="10103017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0"/>
              </a:lnSpc>
              <a:spcBef>
                <a:spcPct val="0"/>
              </a:spcBef>
            </a:pP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Өңдеу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секторының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барлық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салаларының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кәсіпорындарында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цифрлық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технологиялар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мен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инновациялық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шешімдерді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енгізуді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ынталандыру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.</a:t>
            </a:r>
            <a:endParaRPr lang="en-US" sz="1867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1407649" y="4583234"/>
            <a:ext cx="9852664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0"/>
              </a:lnSpc>
            </a:pP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Өнеркәсіпті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мемлекеттік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ынталандыру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жүйесін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жетілдіру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,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жеке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инвестицияларды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ынталандыру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құралдарын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кеңейту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өнеркәсіптік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саясатты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іске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асыру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процесінде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мемлекет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пен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бизнестің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өзара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іс-қимылын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күшейту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.</a:t>
            </a:r>
            <a:endParaRPr lang="en-US" sz="1867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1403202" y="5460721"/>
            <a:ext cx="10103017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0"/>
              </a:lnSpc>
              <a:spcBef>
                <a:spcPct val="0"/>
              </a:spcBef>
            </a:pP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Адами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капиталды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дамыту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жөніндегі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жұмысты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күшейту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,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заманауи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технологияларды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енгізу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отандық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кәсіпорындардың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экспорттық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әлеуетін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кеңейту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.</a:t>
            </a:r>
            <a:endParaRPr lang="en-US" sz="1867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603749" y="3180045"/>
            <a:ext cx="10921382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99"/>
              </a:lnSpc>
              <a:spcBef>
                <a:spcPct val="0"/>
              </a:spcBef>
            </a:pPr>
            <a:r>
              <a:rPr lang="ru-RU" sz="1867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Onest Semi-Bold"/>
              </a:rPr>
              <a:t>ӨҢДЕУ ӨНЕРКӘСІБІН ДАМЫТУ ШАРАЛАРЫ</a:t>
            </a:r>
          </a:p>
        </p:txBody>
      </p:sp>
      <p:grpSp>
        <p:nvGrpSpPr>
          <p:cNvPr id="53" name="Group 53"/>
          <p:cNvGrpSpPr/>
          <p:nvPr/>
        </p:nvGrpSpPr>
        <p:grpSpPr>
          <a:xfrm>
            <a:off x="10723860" y="433975"/>
            <a:ext cx="635189" cy="464160"/>
            <a:chOff x="0" y="0"/>
            <a:chExt cx="1270379" cy="928320"/>
          </a:xfrm>
        </p:grpSpPr>
        <p:grpSp>
          <p:nvGrpSpPr>
            <p:cNvPr id="54" name="Group 54"/>
            <p:cNvGrpSpPr/>
            <p:nvPr/>
          </p:nvGrpSpPr>
          <p:grpSpPr>
            <a:xfrm>
              <a:off x="140540" y="70769"/>
              <a:ext cx="697718" cy="786318"/>
              <a:chOff x="0" y="0"/>
              <a:chExt cx="800100" cy="901700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800100" cy="901700"/>
              </a:xfrm>
              <a:custGeom>
                <a:avLst/>
                <a:gdLst/>
                <a:ahLst/>
                <a:cxnLst/>
                <a:rect l="l" t="t" r="r" b="b"/>
                <a:pathLst>
                  <a:path w="800100" h="901700">
                    <a:moveTo>
                      <a:pt x="0" y="0"/>
                    </a:moveTo>
                    <a:lnTo>
                      <a:pt x="800100" y="0"/>
                    </a:lnTo>
                    <a:lnTo>
                      <a:pt x="800100" y="901700"/>
                    </a:lnTo>
                    <a:lnTo>
                      <a:pt x="0" y="9017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 l="-311" r="-312"/>
                </a:stretch>
              </a:blipFill>
            </p:spPr>
          </p:sp>
        </p:grpSp>
        <p:grpSp>
          <p:nvGrpSpPr>
            <p:cNvPr id="56" name="Group 56"/>
            <p:cNvGrpSpPr/>
            <p:nvPr/>
          </p:nvGrpSpPr>
          <p:grpSpPr>
            <a:xfrm>
              <a:off x="808966" y="75553"/>
              <a:ext cx="299022" cy="852767"/>
              <a:chOff x="0" y="0"/>
              <a:chExt cx="342900" cy="9779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342900" cy="977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977900">
                    <a:moveTo>
                      <a:pt x="0" y="0"/>
                    </a:moveTo>
                    <a:lnTo>
                      <a:pt x="342900" y="0"/>
                    </a:lnTo>
                    <a:lnTo>
                      <a:pt x="342900" y="977900"/>
                    </a:lnTo>
                    <a:lnTo>
                      <a:pt x="0" y="9779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/>
                <a:stretch>
                  <a:fillRect l="-1985" r="-1988"/>
                </a:stretch>
              </a:blipFill>
            </p:spPr>
          </p:sp>
        </p:grpSp>
        <p:grpSp>
          <p:nvGrpSpPr>
            <p:cNvPr id="58" name="Group 58"/>
            <p:cNvGrpSpPr/>
            <p:nvPr/>
          </p:nvGrpSpPr>
          <p:grpSpPr>
            <a:xfrm>
              <a:off x="0" y="0"/>
              <a:ext cx="99674" cy="882304"/>
              <a:chOff x="0" y="0"/>
              <a:chExt cx="114300" cy="1011771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101473" y="0"/>
                    </a:lnTo>
                    <a:lnTo>
                      <a:pt x="19812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2827"/>
                    </a:lnTo>
                    <a:lnTo>
                      <a:pt x="0" y="19939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12700" y="1011555"/>
                    </a:lnTo>
                    <a:lnTo>
                      <a:pt x="19685" y="1011555"/>
                    </a:lnTo>
                    <a:lnTo>
                      <a:pt x="108585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08585" y="985901"/>
                    </a:lnTo>
                    <a:lnTo>
                      <a:pt x="25527" y="985901"/>
                    </a:lnTo>
                    <a:lnTo>
                      <a:pt x="25527" y="25781"/>
                    </a:lnTo>
                    <a:lnTo>
                      <a:pt x="108585" y="25781"/>
                    </a:lnTo>
                    <a:lnTo>
                      <a:pt x="114300" y="19939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  <p:grpSp>
          <p:nvGrpSpPr>
            <p:cNvPr id="60" name="Group 60"/>
            <p:cNvGrpSpPr/>
            <p:nvPr/>
          </p:nvGrpSpPr>
          <p:grpSpPr>
            <a:xfrm>
              <a:off x="1170705" y="18661"/>
              <a:ext cx="99674" cy="882304"/>
              <a:chOff x="0" y="0"/>
              <a:chExt cx="114300" cy="1011771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94488" y="0"/>
                    </a:lnTo>
                    <a:lnTo>
                      <a:pt x="12700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9939"/>
                    </a:lnTo>
                    <a:lnTo>
                      <a:pt x="5715" y="25654"/>
                    </a:lnTo>
                    <a:lnTo>
                      <a:pt x="88773" y="25654"/>
                    </a:lnTo>
                    <a:lnTo>
                      <a:pt x="88773" y="985774"/>
                    </a:lnTo>
                    <a:lnTo>
                      <a:pt x="5715" y="985774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94488" y="1011555"/>
                    </a:lnTo>
                    <a:lnTo>
                      <a:pt x="101473" y="1011555"/>
                    </a:lnTo>
                    <a:lnTo>
                      <a:pt x="108458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14300" y="19939"/>
                    </a:lnTo>
                    <a:lnTo>
                      <a:pt x="114300" y="12827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</p:grpSp>
      <p:sp>
        <p:nvSpPr>
          <p:cNvPr id="68" name="Овал 67">
            <a:extLst>
              <a:ext uri="{FF2B5EF4-FFF2-40B4-BE49-F238E27FC236}">
                <a16:creationId xmlns:a16="http://schemas.microsoft.com/office/drawing/2014/main" id="{43431C88-9F21-438F-BC5D-E5E27060AC96}"/>
              </a:ext>
            </a:extLst>
          </p:cNvPr>
          <p:cNvSpPr/>
          <p:nvPr/>
        </p:nvSpPr>
        <p:spPr>
          <a:xfrm>
            <a:off x="6303564" y="1041401"/>
            <a:ext cx="701587" cy="683447"/>
          </a:xfrm>
          <a:prstGeom prst="ellipse">
            <a:avLst/>
          </a:prstGeom>
          <a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2" name="Freeform 36">
            <a:extLst>
              <a:ext uri="{FF2B5EF4-FFF2-40B4-BE49-F238E27FC236}">
                <a16:creationId xmlns:a16="http://schemas.microsoft.com/office/drawing/2014/main" id="{D1CF5C36-AF59-416A-A477-240BA0E137B6}"/>
              </a:ext>
            </a:extLst>
          </p:cNvPr>
          <p:cNvSpPr/>
          <p:nvPr/>
        </p:nvSpPr>
        <p:spPr>
          <a:xfrm>
            <a:off x="863600" y="3886200"/>
            <a:ext cx="324003" cy="324003"/>
          </a:xfrm>
          <a:custGeom>
            <a:avLst/>
            <a:gdLst/>
            <a:ahLst/>
            <a:cxnLst/>
            <a:rect l="l" t="t" r="r" b="b"/>
            <a:pathLst>
              <a:path w="486004" h="486004">
                <a:moveTo>
                  <a:pt x="0" y="0"/>
                </a:moveTo>
                <a:lnTo>
                  <a:pt x="486003" y="0"/>
                </a:lnTo>
                <a:lnTo>
                  <a:pt x="486003" y="486003"/>
                </a:lnTo>
                <a:lnTo>
                  <a:pt x="0" y="4860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658B9257-722C-4AD0-B8DC-4B720D59F0D5}"/>
              </a:ext>
            </a:extLst>
          </p:cNvPr>
          <p:cNvSpPr txBox="1"/>
          <p:nvPr/>
        </p:nvSpPr>
        <p:spPr>
          <a:xfrm>
            <a:off x="1411009" y="3733801"/>
            <a:ext cx="9852664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0"/>
              </a:lnSpc>
            </a:pP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Қосылған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құнның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өндірістік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тізбектерін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қалыптастыру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тереңдету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,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импортты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алмастыру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экспорт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құрылымындағы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түпкілікті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өнімнің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үлесін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арттыру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үшін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шикізат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қайта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өңдеу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секторлары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арасындағы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кооперацияны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қамтамасыз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867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ету</a:t>
            </a:r>
            <a:r>
              <a:rPr lang="ru-RU" sz="1867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.</a:t>
            </a:r>
            <a:endParaRPr lang="en-US" sz="1867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</p:txBody>
      </p:sp>
      <p:sp>
        <p:nvSpPr>
          <p:cNvPr id="64" name="Номер слайда 5">
            <a:extLst>
              <a:ext uri="{FF2B5EF4-FFF2-40B4-BE49-F238E27FC236}">
                <a16:creationId xmlns:a16="http://schemas.microsoft.com/office/drawing/2014/main" id="{7EA46985-E974-45AA-9234-E2D38FF71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8246" y="6484270"/>
            <a:ext cx="2743200" cy="365125"/>
          </a:xfrm>
        </p:spPr>
        <p:txBody>
          <a:bodyPr/>
          <a:lstStyle/>
          <a:p>
            <a:fld id="{B507E19B-AB40-4B37-A880-7081F517CABA}" type="slidenum">
              <a:rPr lang="ru-RU" smtClean="0"/>
              <a:t>6</a:t>
            </a:fld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>
            <a:off x="882659" y="1928050"/>
            <a:ext cx="3149" cy="4364826"/>
          </a:xfrm>
          <a:prstGeom prst="line">
            <a:avLst/>
          </a:prstGeom>
          <a:ln w="9525" cap="rnd">
            <a:solidFill>
              <a:srgbClr val="005F9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8" name="TextBox 28"/>
          <p:cNvSpPr txBox="1"/>
          <p:nvPr/>
        </p:nvSpPr>
        <p:spPr>
          <a:xfrm>
            <a:off x="882659" y="1005384"/>
            <a:ext cx="8566141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01"/>
              </a:lnSpc>
              <a:spcBef>
                <a:spcPct val="0"/>
              </a:spcBef>
            </a:pP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Қазақстан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Республикасының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«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Өнеркәсіптік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саясат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туралы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» </a:t>
            </a:r>
          </a:p>
          <a:p>
            <a:pPr>
              <a:lnSpc>
                <a:spcPts val="1601"/>
              </a:lnSpc>
              <a:spcBef>
                <a:spcPct val="0"/>
              </a:spcBef>
            </a:pP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«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Арнайы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экономикалық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және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индустриялық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аймақтар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туралы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»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заңдарына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сәйкес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en-US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QazIndustry</a:t>
            </a:r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өз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қызметін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мынадай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негізгі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бағыттар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бойынша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жүзеге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 </a:t>
            </a:r>
            <a:r>
              <a:rPr lang="ru-RU" sz="1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асырады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  <a:t>:</a:t>
            </a:r>
            <a:b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Medium"/>
              </a:rPr>
            </a:b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Medium"/>
            </a:endParaRPr>
          </a:p>
        </p:txBody>
      </p:sp>
      <p:grpSp>
        <p:nvGrpSpPr>
          <p:cNvPr id="29" name="Group 29"/>
          <p:cNvGrpSpPr/>
          <p:nvPr/>
        </p:nvGrpSpPr>
        <p:grpSpPr>
          <a:xfrm>
            <a:off x="772803" y="2168264"/>
            <a:ext cx="226011" cy="225133"/>
            <a:chOff x="0" y="0"/>
            <a:chExt cx="474129" cy="472288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474091" cy="472313"/>
            </a:xfrm>
            <a:custGeom>
              <a:avLst/>
              <a:gdLst/>
              <a:ahLst/>
              <a:cxnLst/>
              <a:rect l="l" t="t" r="r" b="b"/>
              <a:pathLst>
                <a:path w="474091" h="472313">
                  <a:moveTo>
                    <a:pt x="0" y="236093"/>
                  </a:moveTo>
                  <a:cubicBezTo>
                    <a:pt x="0" y="105664"/>
                    <a:pt x="106172" y="0"/>
                    <a:pt x="237109" y="0"/>
                  </a:cubicBezTo>
                  <a:cubicBezTo>
                    <a:pt x="368046" y="0"/>
                    <a:pt x="474091" y="105664"/>
                    <a:pt x="474091" y="236093"/>
                  </a:cubicBezTo>
                  <a:cubicBezTo>
                    <a:pt x="474091" y="366522"/>
                    <a:pt x="368046" y="472313"/>
                    <a:pt x="237109" y="472313"/>
                  </a:cubicBezTo>
                  <a:cubicBezTo>
                    <a:pt x="106172" y="472313"/>
                    <a:pt x="0" y="366522"/>
                    <a:pt x="0" y="236093"/>
                  </a:cubicBezTo>
                  <a:close/>
                </a:path>
              </a:pathLst>
            </a:custGeom>
            <a:gradFill rotWithShape="1">
              <a:gsLst>
                <a:gs pos="0">
                  <a:srgbClr val="128ED4">
                    <a:alpha val="100000"/>
                  </a:srgbClr>
                </a:gs>
                <a:gs pos="100000">
                  <a:srgbClr val="04507B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</p:grpSp>
      <p:grpSp>
        <p:nvGrpSpPr>
          <p:cNvPr id="31" name="Group 31"/>
          <p:cNvGrpSpPr/>
          <p:nvPr/>
        </p:nvGrpSpPr>
        <p:grpSpPr>
          <a:xfrm>
            <a:off x="772803" y="3365465"/>
            <a:ext cx="226011" cy="225133"/>
            <a:chOff x="0" y="0"/>
            <a:chExt cx="474129" cy="472288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474091" cy="472313"/>
            </a:xfrm>
            <a:custGeom>
              <a:avLst/>
              <a:gdLst/>
              <a:ahLst/>
              <a:cxnLst/>
              <a:rect l="l" t="t" r="r" b="b"/>
              <a:pathLst>
                <a:path w="474091" h="472313">
                  <a:moveTo>
                    <a:pt x="0" y="236093"/>
                  </a:moveTo>
                  <a:cubicBezTo>
                    <a:pt x="0" y="105664"/>
                    <a:pt x="106172" y="0"/>
                    <a:pt x="237109" y="0"/>
                  </a:cubicBezTo>
                  <a:cubicBezTo>
                    <a:pt x="368046" y="0"/>
                    <a:pt x="474091" y="105664"/>
                    <a:pt x="474091" y="236093"/>
                  </a:cubicBezTo>
                  <a:cubicBezTo>
                    <a:pt x="474091" y="366522"/>
                    <a:pt x="368046" y="472313"/>
                    <a:pt x="237109" y="472313"/>
                  </a:cubicBezTo>
                  <a:cubicBezTo>
                    <a:pt x="106172" y="472313"/>
                    <a:pt x="0" y="366522"/>
                    <a:pt x="0" y="236093"/>
                  </a:cubicBezTo>
                  <a:close/>
                </a:path>
              </a:pathLst>
            </a:custGeom>
            <a:gradFill rotWithShape="1">
              <a:gsLst>
                <a:gs pos="0">
                  <a:srgbClr val="128ED4">
                    <a:alpha val="100000"/>
                  </a:srgbClr>
                </a:gs>
                <a:gs pos="100000">
                  <a:srgbClr val="04507B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</p:grpSp>
      <p:grpSp>
        <p:nvGrpSpPr>
          <p:cNvPr id="33" name="Group 33"/>
          <p:cNvGrpSpPr/>
          <p:nvPr/>
        </p:nvGrpSpPr>
        <p:grpSpPr>
          <a:xfrm>
            <a:off x="772803" y="4531395"/>
            <a:ext cx="226011" cy="225133"/>
            <a:chOff x="0" y="0"/>
            <a:chExt cx="474129" cy="472288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474091" cy="472313"/>
            </a:xfrm>
            <a:custGeom>
              <a:avLst/>
              <a:gdLst/>
              <a:ahLst/>
              <a:cxnLst/>
              <a:rect l="l" t="t" r="r" b="b"/>
              <a:pathLst>
                <a:path w="474091" h="472313">
                  <a:moveTo>
                    <a:pt x="0" y="236093"/>
                  </a:moveTo>
                  <a:cubicBezTo>
                    <a:pt x="0" y="105664"/>
                    <a:pt x="106172" y="0"/>
                    <a:pt x="237109" y="0"/>
                  </a:cubicBezTo>
                  <a:cubicBezTo>
                    <a:pt x="368046" y="0"/>
                    <a:pt x="474091" y="105664"/>
                    <a:pt x="474091" y="236093"/>
                  </a:cubicBezTo>
                  <a:cubicBezTo>
                    <a:pt x="474091" y="366522"/>
                    <a:pt x="368046" y="472313"/>
                    <a:pt x="237109" y="472313"/>
                  </a:cubicBezTo>
                  <a:cubicBezTo>
                    <a:pt x="106172" y="472313"/>
                    <a:pt x="0" y="366522"/>
                    <a:pt x="0" y="236093"/>
                  </a:cubicBezTo>
                  <a:close/>
                </a:path>
              </a:pathLst>
            </a:custGeom>
            <a:gradFill rotWithShape="1">
              <a:gsLst>
                <a:gs pos="0">
                  <a:srgbClr val="128ED4">
                    <a:alpha val="100000"/>
                  </a:srgbClr>
                </a:gs>
                <a:gs pos="100000">
                  <a:srgbClr val="04507B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</p:grpSp>
      <p:sp>
        <p:nvSpPr>
          <p:cNvPr id="41" name="AutoShape 41"/>
          <p:cNvSpPr/>
          <p:nvPr/>
        </p:nvSpPr>
        <p:spPr>
          <a:xfrm>
            <a:off x="6591075" y="1861257"/>
            <a:ext cx="1644" cy="4431617"/>
          </a:xfrm>
          <a:prstGeom prst="line">
            <a:avLst/>
          </a:prstGeom>
          <a:ln w="9525" cap="rnd">
            <a:solidFill>
              <a:srgbClr val="01A9C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2" name="Group 42"/>
          <p:cNvGrpSpPr/>
          <p:nvPr/>
        </p:nvGrpSpPr>
        <p:grpSpPr>
          <a:xfrm>
            <a:off x="6482864" y="2106960"/>
            <a:ext cx="226011" cy="225133"/>
            <a:chOff x="0" y="0"/>
            <a:chExt cx="474129" cy="472288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474091" cy="472313"/>
            </a:xfrm>
            <a:custGeom>
              <a:avLst/>
              <a:gdLst/>
              <a:ahLst/>
              <a:cxnLst/>
              <a:rect l="l" t="t" r="r" b="b"/>
              <a:pathLst>
                <a:path w="474091" h="472313">
                  <a:moveTo>
                    <a:pt x="0" y="236093"/>
                  </a:moveTo>
                  <a:cubicBezTo>
                    <a:pt x="0" y="105664"/>
                    <a:pt x="106172" y="0"/>
                    <a:pt x="237109" y="0"/>
                  </a:cubicBezTo>
                  <a:cubicBezTo>
                    <a:pt x="368046" y="0"/>
                    <a:pt x="474091" y="105664"/>
                    <a:pt x="474091" y="236093"/>
                  </a:cubicBezTo>
                  <a:cubicBezTo>
                    <a:pt x="474091" y="366522"/>
                    <a:pt x="368046" y="472313"/>
                    <a:pt x="237109" y="472313"/>
                  </a:cubicBezTo>
                  <a:cubicBezTo>
                    <a:pt x="106172" y="472313"/>
                    <a:pt x="0" y="366522"/>
                    <a:pt x="0" y="236093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004E8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</p:grpSp>
      <p:grpSp>
        <p:nvGrpSpPr>
          <p:cNvPr id="44" name="Group 44"/>
          <p:cNvGrpSpPr/>
          <p:nvPr/>
        </p:nvGrpSpPr>
        <p:grpSpPr>
          <a:xfrm>
            <a:off x="6478071" y="3285974"/>
            <a:ext cx="226011" cy="225133"/>
            <a:chOff x="0" y="0"/>
            <a:chExt cx="474129" cy="472288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474091" cy="472313"/>
            </a:xfrm>
            <a:custGeom>
              <a:avLst/>
              <a:gdLst/>
              <a:ahLst/>
              <a:cxnLst/>
              <a:rect l="l" t="t" r="r" b="b"/>
              <a:pathLst>
                <a:path w="474091" h="472313">
                  <a:moveTo>
                    <a:pt x="0" y="236093"/>
                  </a:moveTo>
                  <a:cubicBezTo>
                    <a:pt x="0" y="105664"/>
                    <a:pt x="106172" y="0"/>
                    <a:pt x="237109" y="0"/>
                  </a:cubicBezTo>
                  <a:cubicBezTo>
                    <a:pt x="368046" y="0"/>
                    <a:pt x="474091" y="105664"/>
                    <a:pt x="474091" y="236093"/>
                  </a:cubicBezTo>
                  <a:cubicBezTo>
                    <a:pt x="474091" y="366522"/>
                    <a:pt x="368046" y="472313"/>
                    <a:pt x="237109" y="472313"/>
                  </a:cubicBezTo>
                  <a:cubicBezTo>
                    <a:pt x="106172" y="472313"/>
                    <a:pt x="0" y="366522"/>
                    <a:pt x="0" y="236093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004E8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</p:grpSp>
      <p:grpSp>
        <p:nvGrpSpPr>
          <p:cNvPr id="46" name="Group 46"/>
          <p:cNvGrpSpPr/>
          <p:nvPr/>
        </p:nvGrpSpPr>
        <p:grpSpPr>
          <a:xfrm>
            <a:off x="6478071" y="4564432"/>
            <a:ext cx="226011" cy="225133"/>
            <a:chOff x="0" y="0"/>
            <a:chExt cx="474129" cy="472288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474091" cy="472313"/>
            </a:xfrm>
            <a:custGeom>
              <a:avLst/>
              <a:gdLst/>
              <a:ahLst/>
              <a:cxnLst/>
              <a:rect l="l" t="t" r="r" b="b"/>
              <a:pathLst>
                <a:path w="474091" h="472313">
                  <a:moveTo>
                    <a:pt x="0" y="236093"/>
                  </a:moveTo>
                  <a:cubicBezTo>
                    <a:pt x="0" y="105664"/>
                    <a:pt x="106172" y="0"/>
                    <a:pt x="237109" y="0"/>
                  </a:cubicBezTo>
                  <a:cubicBezTo>
                    <a:pt x="368046" y="0"/>
                    <a:pt x="474091" y="105664"/>
                    <a:pt x="474091" y="236093"/>
                  </a:cubicBezTo>
                  <a:cubicBezTo>
                    <a:pt x="474091" y="366522"/>
                    <a:pt x="368046" y="472313"/>
                    <a:pt x="237109" y="472313"/>
                  </a:cubicBezTo>
                  <a:cubicBezTo>
                    <a:pt x="106172" y="472313"/>
                    <a:pt x="0" y="366522"/>
                    <a:pt x="0" y="236093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004E8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</p:grpSp>
      <p:grpSp>
        <p:nvGrpSpPr>
          <p:cNvPr id="49" name="Group 49"/>
          <p:cNvGrpSpPr/>
          <p:nvPr/>
        </p:nvGrpSpPr>
        <p:grpSpPr>
          <a:xfrm>
            <a:off x="772803" y="5762795"/>
            <a:ext cx="226011" cy="225133"/>
            <a:chOff x="0" y="0"/>
            <a:chExt cx="474129" cy="472288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474091" cy="472313"/>
            </a:xfrm>
            <a:custGeom>
              <a:avLst/>
              <a:gdLst/>
              <a:ahLst/>
              <a:cxnLst/>
              <a:rect l="l" t="t" r="r" b="b"/>
              <a:pathLst>
                <a:path w="474091" h="472313">
                  <a:moveTo>
                    <a:pt x="0" y="236093"/>
                  </a:moveTo>
                  <a:cubicBezTo>
                    <a:pt x="0" y="105664"/>
                    <a:pt x="106172" y="0"/>
                    <a:pt x="237109" y="0"/>
                  </a:cubicBezTo>
                  <a:cubicBezTo>
                    <a:pt x="368046" y="0"/>
                    <a:pt x="474091" y="105664"/>
                    <a:pt x="474091" y="236093"/>
                  </a:cubicBezTo>
                  <a:cubicBezTo>
                    <a:pt x="474091" y="366522"/>
                    <a:pt x="368046" y="472313"/>
                    <a:pt x="237109" y="472313"/>
                  </a:cubicBezTo>
                  <a:cubicBezTo>
                    <a:pt x="106172" y="472313"/>
                    <a:pt x="0" y="366522"/>
                    <a:pt x="0" y="236093"/>
                  </a:cubicBezTo>
                  <a:close/>
                </a:path>
              </a:pathLst>
            </a:custGeom>
            <a:gradFill rotWithShape="1">
              <a:gsLst>
                <a:gs pos="0">
                  <a:srgbClr val="128ED4">
                    <a:alpha val="100000"/>
                  </a:srgbClr>
                </a:gs>
                <a:gs pos="100000">
                  <a:srgbClr val="04507B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</p:grpSp>
      <p:grpSp>
        <p:nvGrpSpPr>
          <p:cNvPr id="52" name="Group 52"/>
          <p:cNvGrpSpPr/>
          <p:nvPr/>
        </p:nvGrpSpPr>
        <p:grpSpPr>
          <a:xfrm>
            <a:off x="6478071" y="5735431"/>
            <a:ext cx="226011" cy="225133"/>
            <a:chOff x="0" y="0"/>
            <a:chExt cx="474129" cy="472288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474091" cy="472313"/>
            </a:xfrm>
            <a:custGeom>
              <a:avLst/>
              <a:gdLst/>
              <a:ahLst/>
              <a:cxnLst/>
              <a:rect l="l" t="t" r="r" b="b"/>
              <a:pathLst>
                <a:path w="474091" h="472313">
                  <a:moveTo>
                    <a:pt x="0" y="236093"/>
                  </a:moveTo>
                  <a:cubicBezTo>
                    <a:pt x="0" y="105664"/>
                    <a:pt x="106172" y="0"/>
                    <a:pt x="237109" y="0"/>
                  </a:cubicBezTo>
                  <a:cubicBezTo>
                    <a:pt x="368046" y="0"/>
                    <a:pt x="474091" y="105664"/>
                    <a:pt x="474091" y="236093"/>
                  </a:cubicBezTo>
                  <a:cubicBezTo>
                    <a:pt x="474091" y="366522"/>
                    <a:pt x="368046" y="472313"/>
                    <a:pt x="237109" y="472313"/>
                  </a:cubicBezTo>
                  <a:cubicBezTo>
                    <a:pt x="106172" y="472313"/>
                    <a:pt x="0" y="366522"/>
                    <a:pt x="0" y="236093"/>
                  </a:cubicBezTo>
                  <a:close/>
                </a:path>
              </a:pathLst>
            </a:custGeom>
            <a:gradFill rotWithShape="1">
              <a:gsLst>
                <a:gs pos="0">
                  <a:srgbClr val="01A9C2">
                    <a:alpha val="100000"/>
                  </a:srgbClr>
                </a:gs>
                <a:gs pos="100000">
                  <a:srgbClr val="004E89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</p:grpSp>
      <p:sp>
        <p:nvSpPr>
          <p:cNvPr id="58" name="TextBox 58"/>
          <p:cNvSpPr txBox="1"/>
          <p:nvPr/>
        </p:nvSpPr>
        <p:spPr>
          <a:xfrm>
            <a:off x="8067" y="493124"/>
            <a:ext cx="10850244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ҚЫЗМЕТТІҢ НЕГІЗГІ ТҮРЛЕРІ</a:t>
            </a:r>
          </a:p>
        </p:txBody>
      </p:sp>
      <p:sp>
        <p:nvSpPr>
          <p:cNvPr id="59" name="AutoShape 59"/>
          <p:cNvSpPr/>
          <p:nvPr/>
        </p:nvSpPr>
        <p:spPr>
          <a:xfrm>
            <a:off x="8067" y="876216"/>
            <a:ext cx="10812333" cy="0"/>
          </a:xfrm>
          <a:prstGeom prst="line">
            <a:avLst/>
          </a:prstGeom>
          <a:ln w="19050" cap="rnd">
            <a:solidFill>
              <a:srgbClr val="00206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3" name="Group 63"/>
          <p:cNvGrpSpPr/>
          <p:nvPr/>
        </p:nvGrpSpPr>
        <p:grpSpPr>
          <a:xfrm>
            <a:off x="10858311" y="445193"/>
            <a:ext cx="635189" cy="464160"/>
            <a:chOff x="0" y="0"/>
            <a:chExt cx="1270379" cy="928320"/>
          </a:xfrm>
        </p:grpSpPr>
        <p:grpSp>
          <p:nvGrpSpPr>
            <p:cNvPr id="64" name="Group 64"/>
            <p:cNvGrpSpPr/>
            <p:nvPr/>
          </p:nvGrpSpPr>
          <p:grpSpPr>
            <a:xfrm>
              <a:off x="140540" y="70769"/>
              <a:ext cx="697718" cy="786318"/>
              <a:chOff x="0" y="0"/>
              <a:chExt cx="800100" cy="901700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800100" cy="901700"/>
              </a:xfrm>
              <a:custGeom>
                <a:avLst/>
                <a:gdLst/>
                <a:ahLst/>
                <a:cxnLst/>
                <a:rect l="l" t="t" r="r" b="b"/>
                <a:pathLst>
                  <a:path w="800100" h="901700">
                    <a:moveTo>
                      <a:pt x="0" y="0"/>
                    </a:moveTo>
                    <a:lnTo>
                      <a:pt x="800100" y="0"/>
                    </a:lnTo>
                    <a:lnTo>
                      <a:pt x="800100" y="901700"/>
                    </a:lnTo>
                    <a:lnTo>
                      <a:pt x="0" y="9017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311" r="-312"/>
                </a:stretch>
              </a:blipFill>
            </p:spPr>
          </p:sp>
        </p:grpSp>
        <p:grpSp>
          <p:nvGrpSpPr>
            <p:cNvPr id="66" name="Group 66"/>
            <p:cNvGrpSpPr/>
            <p:nvPr/>
          </p:nvGrpSpPr>
          <p:grpSpPr>
            <a:xfrm>
              <a:off x="808966" y="75553"/>
              <a:ext cx="299022" cy="852767"/>
              <a:chOff x="0" y="0"/>
              <a:chExt cx="342900" cy="977900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342900" cy="97790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977900">
                    <a:moveTo>
                      <a:pt x="0" y="0"/>
                    </a:moveTo>
                    <a:lnTo>
                      <a:pt x="342900" y="0"/>
                    </a:lnTo>
                    <a:lnTo>
                      <a:pt x="342900" y="977900"/>
                    </a:lnTo>
                    <a:lnTo>
                      <a:pt x="0" y="9779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1985" r="-1988"/>
                </a:stretch>
              </a:blipFill>
            </p:spPr>
          </p:sp>
        </p:grpSp>
        <p:grpSp>
          <p:nvGrpSpPr>
            <p:cNvPr id="68" name="Group 68"/>
            <p:cNvGrpSpPr/>
            <p:nvPr/>
          </p:nvGrpSpPr>
          <p:grpSpPr>
            <a:xfrm>
              <a:off x="0" y="0"/>
              <a:ext cx="99674" cy="882304"/>
              <a:chOff x="0" y="0"/>
              <a:chExt cx="114300" cy="1011771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101473" y="0"/>
                    </a:lnTo>
                    <a:lnTo>
                      <a:pt x="19812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2827"/>
                    </a:lnTo>
                    <a:lnTo>
                      <a:pt x="0" y="19939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12700" y="1011555"/>
                    </a:lnTo>
                    <a:lnTo>
                      <a:pt x="19685" y="1011555"/>
                    </a:lnTo>
                    <a:lnTo>
                      <a:pt x="108585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08585" y="985901"/>
                    </a:lnTo>
                    <a:lnTo>
                      <a:pt x="25527" y="985901"/>
                    </a:lnTo>
                    <a:lnTo>
                      <a:pt x="25527" y="25781"/>
                    </a:lnTo>
                    <a:lnTo>
                      <a:pt x="108585" y="25781"/>
                    </a:lnTo>
                    <a:lnTo>
                      <a:pt x="114300" y="19939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  <p:grpSp>
          <p:nvGrpSpPr>
            <p:cNvPr id="70" name="Group 70"/>
            <p:cNvGrpSpPr/>
            <p:nvPr/>
          </p:nvGrpSpPr>
          <p:grpSpPr>
            <a:xfrm>
              <a:off x="1170705" y="18661"/>
              <a:ext cx="99674" cy="882304"/>
              <a:chOff x="0" y="0"/>
              <a:chExt cx="114300" cy="1011771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114300" cy="101155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1555">
                    <a:moveTo>
                      <a:pt x="114300" y="5715"/>
                    </a:moveTo>
                    <a:lnTo>
                      <a:pt x="108585" y="0"/>
                    </a:lnTo>
                    <a:lnTo>
                      <a:pt x="94488" y="0"/>
                    </a:lnTo>
                    <a:lnTo>
                      <a:pt x="12700" y="0"/>
                    </a:lnTo>
                    <a:lnTo>
                      <a:pt x="5715" y="0"/>
                    </a:lnTo>
                    <a:lnTo>
                      <a:pt x="0" y="5715"/>
                    </a:lnTo>
                    <a:lnTo>
                      <a:pt x="0" y="19939"/>
                    </a:lnTo>
                    <a:lnTo>
                      <a:pt x="5715" y="25654"/>
                    </a:lnTo>
                    <a:lnTo>
                      <a:pt x="88773" y="25654"/>
                    </a:lnTo>
                    <a:lnTo>
                      <a:pt x="88773" y="985774"/>
                    </a:lnTo>
                    <a:lnTo>
                      <a:pt x="5715" y="985774"/>
                    </a:lnTo>
                    <a:lnTo>
                      <a:pt x="0" y="991616"/>
                    </a:lnTo>
                    <a:lnTo>
                      <a:pt x="0" y="1005840"/>
                    </a:lnTo>
                    <a:lnTo>
                      <a:pt x="5715" y="1011555"/>
                    </a:lnTo>
                    <a:lnTo>
                      <a:pt x="94488" y="1011555"/>
                    </a:lnTo>
                    <a:lnTo>
                      <a:pt x="101473" y="1011555"/>
                    </a:lnTo>
                    <a:lnTo>
                      <a:pt x="108458" y="1011555"/>
                    </a:lnTo>
                    <a:lnTo>
                      <a:pt x="114300" y="1005840"/>
                    </a:lnTo>
                    <a:lnTo>
                      <a:pt x="114300" y="991616"/>
                    </a:lnTo>
                    <a:lnTo>
                      <a:pt x="114300" y="19939"/>
                    </a:lnTo>
                    <a:lnTo>
                      <a:pt x="114300" y="12827"/>
                    </a:lnTo>
                    <a:lnTo>
                      <a:pt x="114300" y="5715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</p:sp>
        </p:grpSp>
      </p:grpSp>
      <p:grpSp>
        <p:nvGrpSpPr>
          <p:cNvPr id="72" name="Group 6">
            <a:extLst>
              <a:ext uri="{FF2B5EF4-FFF2-40B4-BE49-F238E27FC236}">
                <a16:creationId xmlns:a16="http://schemas.microsoft.com/office/drawing/2014/main" id="{C11ADAC1-092B-415F-9A4B-FA80E9BB1609}"/>
              </a:ext>
            </a:extLst>
          </p:cNvPr>
          <p:cNvGrpSpPr/>
          <p:nvPr/>
        </p:nvGrpSpPr>
        <p:grpSpPr>
          <a:xfrm>
            <a:off x="1049025" y="1806025"/>
            <a:ext cx="4952001" cy="993139"/>
            <a:chOff x="0" y="0"/>
            <a:chExt cx="6559934" cy="3737809"/>
          </a:xfrm>
        </p:grpSpPr>
        <p:sp>
          <p:nvSpPr>
            <p:cNvPr id="73" name="Freeform 7">
              <a:extLst>
                <a:ext uri="{FF2B5EF4-FFF2-40B4-BE49-F238E27FC236}">
                  <a16:creationId xmlns:a16="http://schemas.microsoft.com/office/drawing/2014/main" id="{6F4E194F-C320-440D-BDED-34E615B3C3B0}"/>
                </a:ext>
              </a:extLst>
            </p:cNvPr>
            <p:cNvSpPr/>
            <p:nvPr/>
          </p:nvSpPr>
          <p:spPr>
            <a:xfrm>
              <a:off x="0" y="0"/>
              <a:ext cx="6559959" cy="3737809"/>
            </a:xfrm>
            <a:custGeom>
              <a:avLst/>
              <a:gdLst/>
              <a:ahLst/>
              <a:cxnLst/>
              <a:rect l="l" t="t" r="r" b="b"/>
              <a:pathLst>
                <a:path w="6559959" h="3737809">
                  <a:moveTo>
                    <a:pt x="404462" y="0"/>
                  </a:moveTo>
                  <a:lnTo>
                    <a:pt x="6155497" y="0"/>
                  </a:lnTo>
                  <a:cubicBezTo>
                    <a:pt x="6262767" y="0"/>
                    <a:pt x="6365644" y="42613"/>
                    <a:pt x="6441495" y="118464"/>
                  </a:cubicBezTo>
                  <a:cubicBezTo>
                    <a:pt x="6517346" y="194316"/>
                    <a:pt x="6559959" y="297192"/>
                    <a:pt x="6559959" y="404462"/>
                  </a:cubicBezTo>
                  <a:lnTo>
                    <a:pt x="6559959" y="3333347"/>
                  </a:lnTo>
                  <a:cubicBezTo>
                    <a:pt x="6559959" y="3440617"/>
                    <a:pt x="6517346" y="3543493"/>
                    <a:pt x="6441495" y="3619345"/>
                  </a:cubicBezTo>
                  <a:cubicBezTo>
                    <a:pt x="6365644" y="3695196"/>
                    <a:pt x="6262767" y="3737809"/>
                    <a:pt x="6155497" y="3737809"/>
                  </a:cubicBezTo>
                  <a:lnTo>
                    <a:pt x="404462" y="3737809"/>
                  </a:lnTo>
                  <a:cubicBezTo>
                    <a:pt x="297192" y="3737809"/>
                    <a:pt x="194316" y="3695196"/>
                    <a:pt x="118464" y="3619345"/>
                  </a:cubicBezTo>
                  <a:cubicBezTo>
                    <a:pt x="42613" y="3543493"/>
                    <a:pt x="0" y="3440617"/>
                    <a:pt x="0" y="3333347"/>
                  </a:cubicBezTo>
                  <a:lnTo>
                    <a:pt x="0" y="404462"/>
                  </a:lnTo>
                  <a:cubicBezTo>
                    <a:pt x="0" y="297192"/>
                    <a:pt x="42613" y="194316"/>
                    <a:pt x="118464" y="118464"/>
                  </a:cubicBezTo>
                  <a:cubicBezTo>
                    <a:pt x="194316" y="42613"/>
                    <a:pt x="297192" y="0"/>
                    <a:pt x="4044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sp>
        <p:nvSpPr>
          <p:cNvPr id="74" name="TextBox 56">
            <a:extLst>
              <a:ext uri="{FF2B5EF4-FFF2-40B4-BE49-F238E27FC236}">
                <a16:creationId xmlns:a16="http://schemas.microsoft.com/office/drawing/2014/main" id="{D1518971-1EB1-449B-A887-A6B780902108}"/>
              </a:ext>
            </a:extLst>
          </p:cNvPr>
          <p:cNvSpPr txBox="1"/>
          <p:nvPr/>
        </p:nvSpPr>
        <p:spPr>
          <a:xfrm>
            <a:off x="1191266" y="2261218"/>
            <a:ext cx="4511050" cy="48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9"/>
              </a:lnSpc>
            </a:pP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индустриялық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дамуды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және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мемлекеттік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ынталандыру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шараларының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тиімділігін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бағалау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,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стратегиялық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жоспарлау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құжаттарының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іске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асырылуына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мониторинг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жүргізу</a:t>
            </a:r>
            <a:endParaRPr lang="ru-RU" sz="1067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75" name="TextBox 57">
            <a:extLst>
              <a:ext uri="{FF2B5EF4-FFF2-40B4-BE49-F238E27FC236}">
                <a16:creationId xmlns:a16="http://schemas.microsoft.com/office/drawing/2014/main" id="{28855CF7-A933-4430-ADC6-B4D7A3EE6236}"/>
              </a:ext>
            </a:extLst>
          </p:cNvPr>
          <p:cNvSpPr txBox="1"/>
          <p:nvPr/>
        </p:nvSpPr>
        <p:spPr>
          <a:xfrm>
            <a:off x="1190058" y="2039422"/>
            <a:ext cx="4414605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01"/>
              </a:lnSpc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ИНДУСТРИЯЛЫҚ САЯСАТ</a:t>
            </a:r>
          </a:p>
        </p:txBody>
      </p:sp>
      <p:grpSp>
        <p:nvGrpSpPr>
          <p:cNvPr id="76" name="Group 6">
            <a:extLst>
              <a:ext uri="{FF2B5EF4-FFF2-40B4-BE49-F238E27FC236}">
                <a16:creationId xmlns:a16="http://schemas.microsoft.com/office/drawing/2014/main" id="{F0312C80-DEC3-45F2-A084-1DE39E876B3E}"/>
              </a:ext>
            </a:extLst>
          </p:cNvPr>
          <p:cNvGrpSpPr/>
          <p:nvPr/>
        </p:nvGrpSpPr>
        <p:grpSpPr>
          <a:xfrm>
            <a:off x="1069521" y="2964747"/>
            <a:ext cx="4952001" cy="993139"/>
            <a:chOff x="0" y="0"/>
            <a:chExt cx="6559934" cy="3737809"/>
          </a:xfrm>
        </p:grpSpPr>
        <p:sp>
          <p:nvSpPr>
            <p:cNvPr id="77" name="Freeform 7">
              <a:extLst>
                <a:ext uri="{FF2B5EF4-FFF2-40B4-BE49-F238E27FC236}">
                  <a16:creationId xmlns:a16="http://schemas.microsoft.com/office/drawing/2014/main" id="{5B51A4F2-BC75-4F2B-A6F2-F2FC9766BC62}"/>
                </a:ext>
              </a:extLst>
            </p:cNvPr>
            <p:cNvSpPr/>
            <p:nvPr/>
          </p:nvSpPr>
          <p:spPr>
            <a:xfrm>
              <a:off x="0" y="0"/>
              <a:ext cx="6559959" cy="3737809"/>
            </a:xfrm>
            <a:custGeom>
              <a:avLst/>
              <a:gdLst/>
              <a:ahLst/>
              <a:cxnLst/>
              <a:rect l="l" t="t" r="r" b="b"/>
              <a:pathLst>
                <a:path w="6559959" h="3737809">
                  <a:moveTo>
                    <a:pt x="404462" y="0"/>
                  </a:moveTo>
                  <a:lnTo>
                    <a:pt x="6155497" y="0"/>
                  </a:lnTo>
                  <a:cubicBezTo>
                    <a:pt x="6262767" y="0"/>
                    <a:pt x="6365644" y="42613"/>
                    <a:pt x="6441495" y="118464"/>
                  </a:cubicBezTo>
                  <a:cubicBezTo>
                    <a:pt x="6517346" y="194316"/>
                    <a:pt x="6559959" y="297192"/>
                    <a:pt x="6559959" y="404462"/>
                  </a:cubicBezTo>
                  <a:lnTo>
                    <a:pt x="6559959" y="3333347"/>
                  </a:lnTo>
                  <a:cubicBezTo>
                    <a:pt x="6559959" y="3440617"/>
                    <a:pt x="6517346" y="3543493"/>
                    <a:pt x="6441495" y="3619345"/>
                  </a:cubicBezTo>
                  <a:cubicBezTo>
                    <a:pt x="6365644" y="3695196"/>
                    <a:pt x="6262767" y="3737809"/>
                    <a:pt x="6155497" y="3737809"/>
                  </a:cubicBezTo>
                  <a:lnTo>
                    <a:pt x="404462" y="3737809"/>
                  </a:lnTo>
                  <a:cubicBezTo>
                    <a:pt x="297192" y="3737809"/>
                    <a:pt x="194316" y="3695196"/>
                    <a:pt x="118464" y="3619345"/>
                  </a:cubicBezTo>
                  <a:cubicBezTo>
                    <a:pt x="42613" y="3543493"/>
                    <a:pt x="0" y="3440617"/>
                    <a:pt x="0" y="3333347"/>
                  </a:cubicBezTo>
                  <a:lnTo>
                    <a:pt x="0" y="404462"/>
                  </a:lnTo>
                  <a:cubicBezTo>
                    <a:pt x="0" y="297192"/>
                    <a:pt x="42613" y="194316"/>
                    <a:pt x="118464" y="118464"/>
                  </a:cubicBezTo>
                  <a:cubicBezTo>
                    <a:pt x="194316" y="42613"/>
                    <a:pt x="297192" y="0"/>
                    <a:pt x="4044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sp>
        <p:nvSpPr>
          <p:cNvPr id="78" name="TextBox 24">
            <a:extLst>
              <a:ext uri="{FF2B5EF4-FFF2-40B4-BE49-F238E27FC236}">
                <a16:creationId xmlns:a16="http://schemas.microsoft.com/office/drawing/2014/main" id="{CB07FDA4-1FFA-42AC-AAED-CAB7433C0406}"/>
              </a:ext>
            </a:extLst>
          </p:cNvPr>
          <p:cNvSpPr txBox="1"/>
          <p:nvPr/>
        </p:nvSpPr>
        <p:spPr>
          <a:xfrm>
            <a:off x="1190058" y="3285974"/>
            <a:ext cx="4511050" cy="489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9"/>
              </a:lnSpc>
              <a:spcBef>
                <a:spcPct val="0"/>
              </a:spcBef>
            </a:pP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өңдеу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өнеркәсібі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салаларын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талдау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,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өңірлердің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өнеркәсіптік-инновациялық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дамуына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мониторинг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жүргізу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,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кластерлік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бастамаларды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диагностикалау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және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ілгерілету</a:t>
            </a:r>
            <a:endParaRPr lang="ru-RU" sz="1067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79" name="TextBox 35">
            <a:extLst>
              <a:ext uri="{FF2B5EF4-FFF2-40B4-BE49-F238E27FC236}">
                <a16:creationId xmlns:a16="http://schemas.microsoft.com/office/drawing/2014/main" id="{CDC9AA43-E808-43F6-8565-861847BAB3D6}"/>
              </a:ext>
            </a:extLst>
          </p:cNvPr>
          <p:cNvSpPr txBox="1"/>
          <p:nvPr/>
        </p:nvSpPr>
        <p:spPr>
          <a:xfrm>
            <a:off x="1180335" y="3075956"/>
            <a:ext cx="4414605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01"/>
              </a:lnSpc>
              <a:spcBef>
                <a:spcPct val="0"/>
              </a:spcBef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АНАЛИТИКАЛЫҚ ЖҰМЫС</a:t>
            </a:r>
          </a:p>
        </p:txBody>
      </p:sp>
      <p:grpSp>
        <p:nvGrpSpPr>
          <p:cNvPr id="80" name="Group 6">
            <a:extLst>
              <a:ext uri="{FF2B5EF4-FFF2-40B4-BE49-F238E27FC236}">
                <a16:creationId xmlns:a16="http://schemas.microsoft.com/office/drawing/2014/main" id="{3B02A2C3-C08B-4360-AAFA-776E0C584321}"/>
              </a:ext>
            </a:extLst>
          </p:cNvPr>
          <p:cNvGrpSpPr/>
          <p:nvPr/>
        </p:nvGrpSpPr>
        <p:grpSpPr>
          <a:xfrm>
            <a:off x="1045730" y="4153595"/>
            <a:ext cx="4951983" cy="993139"/>
            <a:chOff x="0" y="0"/>
            <a:chExt cx="6559934" cy="3737809"/>
          </a:xfrm>
        </p:grpSpPr>
        <p:sp>
          <p:nvSpPr>
            <p:cNvPr id="81" name="Freeform 7">
              <a:extLst>
                <a:ext uri="{FF2B5EF4-FFF2-40B4-BE49-F238E27FC236}">
                  <a16:creationId xmlns:a16="http://schemas.microsoft.com/office/drawing/2014/main" id="{74633763-8419-454C-AE58-C1F5B69E4D68}"/>
                </a:ext>
              </a:extLst>
            </p:cNvPr>
            <p:cNvSpPr/>
            <p:nvPr/>
          </p:nvSpPr>
          <p:spPr>
            <a:xfrm>
              <a:off x="0" y="0"/>
              <a:ext cx="6559959" cy="3737809"/>
            </a:xfrm>
            <a:custGeom>
              <a:avLst/>
              <a:gdLst/>
              <a:ahLst/>
              <a:cxnLst/>
              <a:rect l="l" t="t" r="r" b="b"/>
              <a:pathLst>
                <a:path w="6559959" h="3737809">
                  <a:moveTo>
                    <a:pt x="404462" y="0"/>
                  </a:moveTo>
                  <a:lnTo>
                    <a:pt x="6155497" y="0"/>
                  </a:lnTo>
                  <a:cubicBezTo>
                    <a:pt x="6262767" y="0"/>
                    <a:pt x="6365644" y="42613"/>
                    <a:pt x="6441495" y="118464"/>
                  </a:cubicBezTo>
                  <a:cubicBezTo>
                    <a:pt x="6517346" y="194316"/>
                    <a:pt x="6559959" y="297192"/>
                    <a:pt x="6559959" y="404462"/>
                  </a:cubicBezTo>
                  <a:lnTo>
                    <a:pt x="6559959" y="3333347"/>
                  </a:lnTo>
                  <a:cubicBezTo>
                    <a:pt x="6559959" y="3440617"/>
                    <a:pt x="6517346" y="3543493"/>
                    <a:pt x="6441495" y="3619345"/>
                  </a:cubicBezTo>
                  <a:cubicBezTo>
                    <a:pt x="6365644" y="3695196"/>
                    <a:pt x="6262767" y="3737809"/>
                    <a:pt x="6155497" y="3737809"/>
                  </a:cubicBezTo>
                  <a:lnTo>
                    <a:pt x="404462" y="3737809"/>
                  </a:lnTo>
                  <a:cubicBezTo>
                    <a:pt x="297192" y="3737809"/>
                    <a:pt x="194316" y="3695196"/>
                    <a:pt x="118464" y="3619345"/>
                  </a:cubicBezTo>
                  <a:cubicBezTo>
                    <a:pt x="42613" y="3543493"/>
                    <a:pt x="0" y="3440617"/>
                    <a:pt x="0" y="3333347"/>
                  </a:cubicBezTo>
                  <a:lnTo>
                    <a:pt x="0" y="404462"/>
                  </a:lnTo>
                  <a:cubicBezTo>
                    <a:pt x="0" y="297192"/>
                    <a:pt x="42613" y="194316"/>
                    <a:pt x="118464" y="118464"/>
                  </a:cubicBezTo>
                  <a:cubicBezTo>
                    <a:pt x="194316" y="42613"/>
                    <a:pt x="297192" y="0"/>
                    <a:pt x="4044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sp>
        <p:nvSpPr>
          <p:cNvPr id="82" name="TextBox 48">
            <a:extLst>
              <a:ext uri="{FF2B5EF4-FFF2-40B4-BE49-F238E27FC236}">
                <a16:creationId xmlns:a16="http://schemas.microsoft.com/office/drawing/2014/main" id="{164A9D1F-9DDF-4F95-9AE4-6A8F887C34A6}"/>
              </a:ext>
            </a:extLst>
          </p:cNvPr>
          <p:cNvSpPr txBox="1"/>
          <p:nvPr/>
        </p:nvSpPr>
        <p:spPr>
          <a:xfrm>
            <a:off x="1224459" y="4564786"/>
            <a:ext cx="4267881" cy="32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9"/>
              </a:lnSpc>
              <a:spcBef>
                <a:spcPct val="0"/>
              </a:spcBef>
            </a:pP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өзара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тиімді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өнеркәсіптік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ынтымақтастықты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дамыту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мақсатында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интеграциялық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процестерді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талдау</a:t>
            </a:r>
            <a:endParaRPr lang="ru-RU" sz="1067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83" name="TextBox 51">
            <a:extLst>
              <a:ext uri="{FF2B5EF4-FFF2-40B4-BE49-F238E27FC236}">
                <a16:creationId xmlns:a16="http://schemas.microsoft.com/office/drawing/2014/main" id="{F19C676A-0C2B-44D2-8811-C29E50E877AB}"/>
              </a:ext>
            </a:extLst>
          </p:cNvPr>
          <p:cNvSpPr txBox="1"/>
          <p:nvPr/>
        </p:nvSpPr>
        <p:spPr>
          <a:xfrm>
            <a:off x="1224459" y="4341792"/>
            <a:ext cx="4645512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01"/>
              </a:lnSpc>
              <a:spcBef>
                <a:spcPct val="0"/>
              </a:spcBef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ЕАЭО-ДАҒЫ ӨНЕРКӘСІПТІК ЫНТЫМАҚТАСТЫҚ</a:t>
            </a:r>
          </a:p>
        </p:txBody>
      </p:sp>
      <p:grpSp>
        <p:nvGrpSpPr>
          <p:cNvPr id="84" name="Group 6">
            <a:extLst>
              <a:ext uri="{FF2B5EF4-FFF2-40B4-BE49-F238E27FC236}">
                <a16:creationId xmlns:a16="http://schemas.microsoft.com/office/drawing/2014/main" id="{2BDB0596-EFE8-4F6C-9162-5990C047E541}"/>
              </a:ext>
            </a:extLst>
          </p:cNvPr>
          <p:cNvGrpSpPr/>
          <p:nvPr/>
        </p:nvGrpSpPr>
        <p:grpSpPr>
          <a:xfrm>
            <a:off x="1067542" y="5344570"/>
            <a:ext cx="4927041" cy="993139"/>
            <a:chOff x="0" y="0"/>
            <a:chExt cx="6559934" cy="3737809"/>
          </a:xfrm>
        </p:grpSpPr>
        <p:sp>
          <p:nvSpPr>
            <p:cNvPr id="85" name="Freeform 7">
              <a:extLst>
                <a:ext uri="{FF2B5EF4-FFF2-40B4-BE49-F238E27FC236}">
                  <a16:creationId xmlns:a16="http://schemas.microsoft.com/office/drawing/2014/main" id="{847DCB9A-CE89-4ADD-8AEE-AF7109519D28}"/>
                </a:ext>
              </a:extLst>
            </p:cNvPr>
            <p:cNvSpPr/>
            <p:nvPr/>
          </p:nvSpPr>
          <p:spPr>
            <a:xfrm>
              <a:off x="0" y="0"/>
              <a:ext cx="6559959" cy="3737809"/>
            </a:xfrm>
            <a:custGeom>
              <a:avLst/>
              <a:gdLst/>
              <a:ahLst/>
              <a:cxnLst/>
              <a:rect l="l" t="t" r="r" b="b"/>
              <a:pathLst>
                <a:path w="6559959" h="3737809">
                  <a:moveTo>
                    <a:pt x="404462" y="0"/>
                  </a:moveTo>
                  <a:lnTo>
                    <a:pt x="6155497" y="0"/>
                  </a:lnTo>
                  <a:cubicBezTo>
                    <a:pt x="6262767" y="0"/>
                    <a:pt x="6365644" y="42613"/>
                    <a:pt x="6441495" y="118464"/>
                  </a:cubicBezTo>
                  <a:cubicBezTo>
                    <a:pt x="6517346" y="194316"/>
                    <a:pt x="6559959" y="297192"/>
                    <a:pt x="6559959" y="404462"/>
                  </a:cubicBezTo>
                  <a:lnTo>
                    <a:pt x="6559959" y="3333347"/>
                  </a:lnTo>
                  <a:cubicBezTo>
                    <a:pt x="6559959" y="3440617"/>
                    <a:pt x="6517346" y="3543493"/>
                    <a:pt x="6441495" y="3619345"/>
                  </a:cubicBezTo>
                  <a:cubicBezTo>
                    <a:pt x="6365644" y="3695196"/>
                    <a:pt x="6262767" y="3737809"/>
                    <a:pt x="6155497" y="3737809"/>
                  </a:cubicBezTo>
                  <a:lnTo>
                    <a:pt x="404462" y="3737809"/>
                  </a:lnTo>
                  <a:cubicBezTo>
                    <a:pt x="297192" y="3737809"/>
                    <a:pt x="194316" y="3695196"/>
                    <a:pt x="118464" y="3619345"/>
                  </a:cubicBezTo>
                  <a:cubicBezTo>
                    <a:pt x="42613" y="3543493"/>
                    <a:pt x="0" y="3440617"/>
                    <a:pt x="0" y="3333347"/>
                  </a:cubicBezTo>
                  <a:lnTo>
                    <a:pt x="0" y="404462"/>
                  </a:lnTo>
                  <a:cubicBezTo>
                    <a:pt x="0" y="297192"/>
                    <a:pt x="42613" y="194316"/>
                    <a:pt x="118464" y="118464"/>
                  </a:cubicBezTo>
                  <a:cubicBezTo>
                    <a:pt x="194316" y="42613"/>
                    <a:pt x="297192" y="0"/>
                    <a:pt x="4044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sp>
        <p:nvSpPr>
          <p:cNvPr id="86" name="TextBox 54">
            <a:extLst>
              <a:ext uri="{FF2B5EF4-FFF2-40B4-BE49-F238E27FC236}">
                <a16:creationId xmlns:a16="http://schemas.microsoft.com/office/drawing/2014/main" id="{C0CAA6E2-9B9F-40DF-89E9-5C3FB87B96C3}"/>
              </a:ext>
            </a:extLst>
          </p:cNvPr>
          <p:cNvSpPr txBox="1"/>
          <p:nvPr/>
        </p:nvSpPr>
        <p:spPr>
          <a:xfrm>
            <a:off x="1190058" y="5765400"/>
            <a:ext cx="4102417" cy="32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9"/>
              </a:lnSpc>
              <a:spcBef>
                <a:spcPct val="0"/>
              </a:spcBef>
            </a:pP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елішілік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құндылықты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дамыту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және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мониторинг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жүргізу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,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оффтейк-келісімшарттар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мен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ұзақ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мерзімді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шарттар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жасасу</a:t>
            </a:r>
            <a:endParaRPr lang="ru-RU" sz="1067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87" name="TextBox 55">
            <a:extLst>
              <a:ext uri="{FF2B5EF4-FFF2-40B4-BE49-F238E27FC236}">
                <a16:creationId xmlns:a16="http://schemas.microsoft.com/office/drawing/2014/main" id="{F73269B6-E09C-458A-BED4-D45287A4DE82}"/>
              </a:ext>
            </a:extLst>
          </p:cNvPr>
          <p:cNvSpPr txBox="1"/>
          <p:nvPr/>
        </p:nvSpPr>
        <p:spPr>
          <a:xfrm>
            <a:off x="1180335" y="5530246"/>
            <a:ext cx="4414605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01"/>
              </a:lnSpc>
              <a:spcBef>
                <a:spcPct val="0"/>
              </a:spcBef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ЕЛІШІЛІК ҚҰНДЫЛЫҚТЫ ДАМЫТУ</a:t>
            </a:r>
          </a:p>
        </p:txBody>
      </p:sp>
      <p:grpSp>
        <p:nvGrpSpPr>
          <p:cNvPr id="88" name="Group 6">
            <a:extLst>
              <a:ext uri="{FF2B5EF4-FFF2-40B4-BE49-F238E27FC236}">
                <a16:creationId xmlns:a16="http://schemas.microsoft.com/office/drawing/2014/main" id="{C1A6FE56-B48D-4DAC-A382-DC74F23A5CD7}"/>
              </a:ext>
            </a:extLst>
          </p:cNvPr>
          <p:cNvGrpSpPr/>
          <p:nvPr/>
        </p:nvGrpSpPr>
        <p:grpSpPr>
          <a:xfrm>
            <a:off x="6759086" y="1803400"/>
            <a:ext cx="5021165" cy="993139"/>
            <a:chOff x="0" y="0"/>
            <a:chExt cx="6559934" cy="3737809"/>
          </a:xfrm>
        </p:grpSpPr>
        <p:sp>
          <p:nvSpPr>
            <p:cNvPr id="89" name="Freeform 7">
              <a:extLst>
                <a:ext uri="{FF2B5EF4-FFF2-40B4-BE49-F238E27FC236}">
                  <a16:creationId xmlns:a16="http://schemas.microsoft.com/office/drawing/2014/main" id="{261150B1-93A5-44F0-85FE-62469A9583BC}"/>
                </a:ext>
              </a:extLst>
            </p:cNvPr>
            <p:cNvSpPr/>
            <p:nvPr/>
          </p:nvSpPr>
          <p:spPr>
            <a:xfrm>
              <a:off x="0" y="0"/>
              <a:ext cx="6559959" cy="3737809"/>
            </a:xfrm>
            <a:custGeom>
              <a:avLst/>
              <a:gdLst/>
              <a:ahLst/>
              <a:cxnLst/>
              <a:rect l="l" t="t" r="r" b="b"/>
              <a:pathLst>
                <a:path w="6559959" h="3737809">
                  <a:moveTo>
                    <a:pt x="404462" y="0"/>
                  </a:moveTo>
                  <a:lnTo>
                    <a:pt x="6155497" y="0"/>
                  </a:lnTo>
                  <a:cubicBezTo>
                    <a:pt x="6262767" y="0"/>
                    <a:pt x="6365644" y="42613"/>
                    <a:pt x="6441495" y="118464"/>
                  </a:cubicBezTo>
                  <a:cubicBezTo>
                    <a:pt x="6517346" y="194316"/>
                    <a:pt x="6559959" y="297192"/>
                    <a:pt x="6559959" y="404462"/>
                  </a:cubicBezTo>
                  <a:lnTo>
                    <a:pt x="6559959" y="3333347"/>
                  </a:lnTo>
                  <a:cubicBezTo>
                    <a:pt x="6559959" y="3440617"/>
                    <a:pt x="6517346" y="3543493"/>
                    <a:pt x="6441495" y="3619345"/>
                  </a:cubicBezTo>
                  <a:cubicBezTo>
                    <a:pt x="6365644" y="3695196"/>
                    <a:pt x="6262767" y="3737809"/>
                    <a:pt x="6155497" y="3737809"/>
                  </a:cubicBezTo>
                  <a:lnTo>
                    <a:pt x="404462" y="3737809"/>
                  </a:lnTo>
                  <a:cubicBezTo>
                    <a:pt x="297192" y="3737809"/>
                    <a:pt x="194316" y="3695196"/>
                    <a:pt x="118464" y="3619345"/>
                  </a:cubicBezTo>
                  <a:cubicBezTo>
                    <a:pt x="42613" y="3543493"/>
                    <a:pt x="0" y="3440617"/>
                    <a:pt x="0" y="3333347"/>
                  </a:cubicBezTo>
                  <a:lnTo>
                    <a:pt x="0" y="404462"/>
                  </a:lnTo>
                  <a:cubicBezTo>
                    <a:pt x="0" y="297192"/>
                    <a:pt x="42613" y="194316"/>
                    <a:pt x="118464" y="118464"/>
                  </a:cubicBezTo>
                  <a:cubicBezTo>
                    <a:pt x="194316" y="42613"/>
                    <a:pt x="297192" y="0"/>
                    <a:pt x="4044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sp>
        <p:nvSpPr>
          <p:cNvPr id="90" name="TextBox 25">
            <a:extLst>
              <a:ext uri="{FF2B5EF4-FFF2-40B4-BE49-F238E27FC236}">
                <a16:creationId xmlns:a16="http://schemas.microsoft.com/office/drawing/2014/main" id="{CD273CE5-1478-4636-B983-941EA27D9D9F}"/>
              </a:ext>
            </a:extLst>
          </p:cNvPr>
          <p:cNvSpPr txBox="1"/>
          <p:nvPr/>
        </p:nvSpPr>
        <p:spPr>
          <a:xfrm>
            <a:off x="6950975" y="2222988"/>
            <a:ext cx="4267881" cy="32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9"/>
              </a:lnSpc>
              <a:spcBef>
                <a:spcPct val="0"/>
              </a:spcBef>
            </a:pP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арнайы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экономикалық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және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индустриялық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аймақтардың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қызмет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тиімділігін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талдау</a:t>
            </a:r>
            <a:endParaRPr lang="ru-RU" sz="1067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91" name="TextBox 36">
            <a:extLst>
              <a:ext uri="{FF2B5EF4-FFF2-40B4-BE49-F238E27FC236}">
                <a16:creationId xmlns:a16="http://schemas.microsoft.com/office/drawing/2014/main" id="{7677C677-5D89-4AE4-A221-4421FE044D0E}"/>
              </a:ext>
            </a:extLst>
          </p:cNvPr>
          <p:cNvSpPr txBox="1"/>
          <p:nvPr/>
        </p:nvSpPr>
        <p:spPr>
          <a:xfrm>
            <a:off x="6939364" y="2014845"/>
            <a:ext cx="4414605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01"/>
              </a:lnSpc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АЭА ЖӘНЕ ИА ДАМУЫН ҮЙЛЕСТІРУ</a:t>
            </a:r>
          </a:p>
        </p:txBody>
      </p:sp>
      <p:grpSp>
        <p:nvGrpSpPr>
          <p:cNvPr id="92" name="Group 6">
            <a:extLst>
              <a:ext uri="{FF2B5EF4-FFF2-40B4-BE49-F238E27FC236}">
                <a16:creationId xmlns:a16="http://schemas.microsoft.com/office/drawing/2014/main" id="{C7633DEA-89F7-43A3-B203-9F0F0431365D}"/>
              </a:ext>
            </a:extLst>
          </p:cNvPr>
          <p:cNvGrpSpPr/>
          <p:nvPr/>
        </p:nvGrpSpPr>
        <p:grpSpPr>
          <a:xfrm>
            <a:off x="6759105" y="2960588"/>
            <a:ext cx="5021146" cy="993139"/>
            <a:chOff x="0" y="0"/>
            <a:chExt cx="6559934" cy="3737809"/>
          </a:xfrm>
        </p:grpSpPr>
        <p:sp>
          <p:nvSpPr>
            <p:cNvPr id="93" name="Freeform 7">
              <a:extLst>
                <a:ext uri="{FF2B5EF4-FFF2-40B4-BE49-F238E27FC236}">
                  <a16:creationId xmlns:a16="http://schemas.microsoft.com/office/drawing/2014/main" id="{AEC75071-F589-45DB-9181-6D82268DC366}"/>
                </a:ext>
              </a:extLst>
            </p:cNvPr>
            <p:cNvSpPr/>
            <p:nvPr/>
          </p:nvSpPr>
          <p:spPr>
            <a:xfrm>
              <a:off x="0" y="0"/>
              <a:ext cx="6559959" cy="3737809"/>
            </a:xfrm>
            <a:custGeom>
              <a:avLst/>
              <a:gdLst/>
              <a:ahLst/>
              <a:cxnLst/>
              <a:rect l="l" t="t" r="r" b="b"/>
              <a:pathLst>
                <a:path w="6559959" h="3737809">
                  <a:moveTo>
                    <a:pt x="404462" y="0"/>
                  </a:moveTo>
                  <a:lnTo>
                    <a:pt x="6155497" y="0"/>
                  </a:lnTo>
                  <a:cubicBezTo>
                    <a:pt x="6262767" y="0"/>
                    <a:pt x="6365644" y="42613"/>
                    <a:pt x="6441495" y="118464"/>
                  </a:cubicBezTo>
                  <a:cubicBezTo>
                    <a:pt x="6517346" y="194316"/>
                    <a:pt x="6559959" y="297192"/>
                    <a:pt x="6559959" y="404462"/>
                  </a:cubicBezTo>
                  <a:lnTo>
                    <a:pt x="6559959" y="3333347"/>
                  </a:lnTo>
                  <a:cubicBezTo>
                    <a:pt x="6559959" y="3440617"/>
                    <a:pt x="6517346" y="3543493"/>
                    <a:pt x="6441495" y="3619345"/>
                  </a:cubicBezTo>
                  <a:cubicBezTo>
                    <a:pt x="6365644" y="3695196"/>
                    <a:pt x="6262767" y="3737809"/>
                    <a:pt x="6155497" y="3737809"/>
                  </a:cubicBezTo>
                  <a:lnTo>
                    <a:pt x="404462" y="3737809"/>
                  </a:lnTo>
                  <a:cubicBezTo>
                    <a:pt x="297192" y="3737809"/>
                    <a:pt x="194316" y="3695196"/>
                    <a:pt x="118464" y="3619345"/>
                  </a:cubicBezTo>
                  <a:cubicBezTo>
                    <a:pt x="42613" y="3543493"/>
                    <a:pt x="0" y="3440617"/>
                    <a:pt x="0" y="3333347"/>
                  </a:cubicBezTo>
                  <a:lnTo>
                    <a:pt x="0" y="404462"/>
                  </a:lnTo>
                  <a:cubicBezTo>
                    <a:pt x="0" y="297192"/>
                    <a:pt x="42613" y="194316"/>
                    <a:pt x="118464" y="118464"/>
                  </a:cubicBezTo>
                  <a:cubicBezTo>
                    <a:pt x="194316" y="42613"/>
                    <a:pt x="297192" y="0"/>
                    <a:pt x="4044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sp>
        <p:nvSpPr>
          <p:cNvPr id="94" name="TextBox 26">
            <a:extLst>
              <a:ext uri="{FF2B5EF4-FFF2-40B4-BE49-F238E27FC236}">
                <a16:creationId xmlns:a16="http://schemas.microsoft.com/office/drawing/2014/main" id="{72FAFF2E-3174-4EA9-9055-D47DDD955452}"/>
              </a:ext>
            </a:extLst>
          </p:cNvPr>
          <p:cNvSpPr txBox="1"/>
          <p:nvPr/>
        </p:nvSpPr>
        <p:spPr>
          <a:xfrm>
            <a:off x="6997066" y="3420603"/>
            <a:ext cx="4451370" cy="32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9"/>
              </a:lnSpc>
              <a:spcBef>
                <a:spcPct val="0"/>
              </a:spcBef>
            </a:pP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жобаларды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іске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асыру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мониторингі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және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бірыңғай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индустрияландыру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картасына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енгізуге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үміткер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жобалар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бойынша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өтінімдерді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сараптау</a:t>
            </a:r>
            <a:endParaRPr lang="ru-RU" sz="1067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95" name="TextBox 38">
            <a:extLst>
              <a:ext uri="{FF2B5EF4-FFF2-40B4-BE49-F238E27FC236}">
                <a16:creationId xmlns:a16="http://schemas.microsoft.com/office/drawing/2014/main" id="{C9579E61-2BA8-4209-9DA8-A30C98FF0AC3}"/>
              </a:ext>
            </a:extLst>
          </p:cNvPr>
          <p:cNvSpPr txBox="1"/>
          <p:nvPr/>
        </p:nvSpPr>
        <p:spPr>
          <a:xfrm>
            <a:off x="6997066" y="3202534"/>
            <a:ext cx="4784829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01"/>
              </a:lnSpc>
              <a:spcBef>
                <a:spcPct val="0"/>
              </a:spcBef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ИНДУСТРИЯЛАНДЫРУДЫҢ БІРЫҢҒАЙ КАРТАСЫ</a:t>
            </a:r>
          </a:p>
        </p:txBody>
      </p:sp>
      <p:grpSp>
        <p:nvGrpSpPr>
          <p:cNvPr id="96" name="Group 6">
            <a:extLst>
              <a:ext uri="{FF2B5EF4-FFF2-40B4-BE49-F238E27FC236}">
                <a16:creationId xmlns:a16="http://schemas.microsoft.com/office/drawing/2014/main" id="{2329F606-D079-421A-9DA8-88705473BFA6}"/>
              </a:ext>
            </a:extLst>
          </p:cNvPr>
          <p:cNvGrpSpPr/>
          <p:nvPr/>
        </p:nvGrpSpPr>
        <p:grpSpPr>
          <a:xfrm>
            <a:off x="6727496" y="4176908"/>
            <a:ext cx="5054399" cy="993139"/>
            <a:chOff x="0" y="0"/>
            <a:chExt cx="6559934" cy="3737809"/>
          </a:xfrm>
        </p:grpSpPr>
        <p:sp>
          <p:nvSpPr>
            <p:cNvPr id="97" name="Freeform 7">
              <a:extLst>
                <a:ext uri="{FF2B5EF4-FFF2-40B4-BE49-F238E27FC236}">
                  <a16:creationId xmlns:a16="http://schemas.microsoft.com/office/drawing/2014/main" id="{FC823909-D6B0-4EE8-B7C4-04C6AFFC24A5}"/>
                </a:ext>
              </a:extLst>
            </p:cNvPr>
            <p:cNvSpPr/>
            <p:nvPr/>
          </p:nvSpPr>
          <p:spPr>
            <a:xfrm>
              <a:off x="0" y="0"/>
              <a:ext cx="6559959" cy="3737809"/>
            </a:xfrm>
            <a:custGeom>
              <a:avLst/>
              <a:gdLst/>
              <a:ahLst/>
              <a:cxnLst/>
              <a:rect l="l" t="t" r="r" b="b"/>
              <a:pathLst>
                <a:path w="6559959" h="3737809">
                  <a:moveTo>
                    <a:pt x="404462" y="0"/>
                  </a:moveTo>
                  <a:lnTo>
                    <a:pt x="6155497" y="0"/>
                  </a:lnTo>
                  <a:cubicBezTo>
                    <a:pt x="6262767" y="0"/>
                    <a:pt x="6365644" y="42613"/>
                    <a:pt x="6441495" y="118464"/>
                  </a:cubicBezTo>
                  <a:cubicBezTo>
                    <a:pt x="6517346" y="194316"/>
                    <a:pt x="6559959" y="297192"/>
                    <a:pt x="6559959" y="404462"/>
                  </a:cubicBezTo>
                  <a:lnTo>
                    <a:pt x="6559959" y="3333347"/>
                  </a:lnTo>
                  <a:cubicBezTo>
                    <a:pt x="6559959" y="3440617"/>
                    <a:pt x="6517346" y="3543493"/>
                    <a:pt x="6441495" y="3619345"/>
                  </a:cubicBezTo>
                  <a:cubicBezTo>
                    <a:pt x="6365644" y="3695196"/>
                    <a:pt x="6262767" y="3737809"/>
                    <a:pt x="6155497" y="3737809"/>
                  </a:cubicBezTo>
                  <a:lnTo>
                    <a:pt x="404462" y="3737809"/>
                  </a:lnTo>
                  <a:cubicBezTo>
                    <a:pt x="297192" y="3737809"/>
                    <a:pt x="194316" y="3695196"/>
                    <a:pt x="118464" y="3619345"/>
                  </a:cubicBezTo>
                  <a:cubicBezTo>
                    <a:pt x="42613" y="3543493"/>
                    <a:pt x="0" y="3440617"/>
                    <a:pt x="0" y="3333347"/>
                  </a:cubicBezTo>
                  <a:lnTo>
                    <a:pt x="0" y="404462"/>
                  </a:lnTo>
                  <a:cubicBezTo>
                    <a:pt x="0" y="297192"/>
                    <a:pt x="42613" y="194316"/>
                    <a:pt x="118464" y="118464"/>
                  </a:cubicBezTo>
                  <a:cubicBezTo>
                    <a:pt x="194316" y="42613"/>
                    <a:pt x="297192" y="0"/>
                    <a:pt x="4044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sp>
        <p:nvSpPr>
          <p:cNvPr id="98" name="TextBox 27">
            <a:extLst>
              <a:ext uri="{FF2B5EF4-FFF2-40B4-BE49-F238E27FC236}">
                <a16:creationId xmlns:a16="http://schemas.microsoft.com/office/drawing/2014/main" id="{B875747F-7C50-4F5A-8E67-7C7B7149BBDC}"/>
              </a:ext>
            </a:extLst>
          </p:cNvPr>
          <p:cNvSpPr txBox="1"/>
          <p:nvPr/>
        </p:nvSpPr>
        <p:spPr>
          <a:xfrm>
            <a:off x="6997066" y="4678122"/>
            <a:ext cx="4329686" cy="32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9"/>
              </a:lnSpc>
              <a:spcBef>
                <a:spcPct val="0"/>
              </a:spcBef>
            </a:pP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еңбек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өнімділігін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арттыруға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және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тауарларды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ішкі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нарықта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ілгерілетуге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бағытталған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ынталандыру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шаралары</a:t>
            </a:r>
            <a:endParaRPr lang="ru-RU" sz="1067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99" name="TextBox 37">
            <a:extLst>
              <a:ext uri="{FF2B5EF4-FFF2-40B4-BE49-F238E27FC236}">
                <a16:creationId xmlns:a16="http://schemas.microsoft.com/office/drawing/2014/main" id="{2A11BF50-FBF7-408B-A0F2-9B4CD5332195}"/>
              </a:ext>
            </a:extLst>
          </p:cNvPr>
          <p:cNvSpPr txBox="1"/>
          <p:nvPr/>
        </p:nvSpPr>
        <p:spPr>
          <a:xfrm>
            <a:off x="6997066" y="4283067"/>
            <a:ext cx="4414605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01"/>
              </a:lnSpc>
              <a:spcBef>
                <a:spcPct val="0"/>
              </a:spcBef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БИЗНЕСТІ МЕМЛЕКЕТТІК ЫНТАЛАНДЫРУ ШАРАЛАРЫНЫҢ ОПЕРАТОРЫ</a:t>
            </a:r>
          </a:p>
        </p:txBody>
      </p:sp>
      <p:grpSp>
        <p:nvGrpSpPr>
          <p:cNvPr id="100" name="Group 6">
            <a:extLst>
              <a:ext uri="{FF2B5EF4-FFF2-40B4-BE49-F238E27FC236}">
                <a16:creationId xmlns:a16="http://schemas.microsoft.com/office/drawing/2014/main" id="{86D7F46C-B684-4CB3-B523-24C227F9F525}"/>
              </a:ext>
            </a:extLst>
          </p:cNvPr>
          <p:cNvGrpSpPr/>
          <p:nvPr/>
        </p:nvGrpSpPr>
        <p:grpSpPr>
          <a:xfrm>
            <a:off x="6759105" y="5359451"/>
            <a:ext cx="5019521" cy="993139"/>
            <a:chOff x="0" y="0"/>
            <a:chExt cx="6559934" cy="3737809"/>
          </a:xfrm>
        </p:grpSpPr>
        <p:sp>
          <p:nvSpPr>
            <p:cNvPr id="101" name="Freeform 7">
              <a:extLst>
                <a:ext uri="{FF2B5EF4-FFF2-40B4-BE49-F238E27FC236}">
                  <a16:creationId xmlns:a16="http://schemas.microsoft.com/office/drawing/2014/main" id="{D3900299-9200-4C0D-AE9A-AB1230BE1485}"/>
                </a:ext>
              </a:extLst>
            </p:cNvPr>
            <p:cNvSpPr/>
            <p:nvPr/>
          </p:nvSpPr>
          <p:spPr>
            <a:xfrm>
              <a:off x="0" y="0"/>
              <a:ext cx="6559959" cy="3737809"/>
            </a:xfrm>
            <a:custGeom>
              <a:avLst/>
              <a:gdLst/>
              <a:ahLst/>
              <a:cxnLst/>
              <a:rect l="l" t="t" r="r" b="b"/>
              <a:pathLst>
                <a:path w="6559959" h="3737809">
                  <a:moveTo>
                    <a:pt x="404462" y="0"/>
                  </a:moveTo>
                  <a:lnTo>
                    <a:pt x="6155497" y="0"/>
                  </a:lnTo>
                  <a:cubicBezTo>
                    <a:pt x="6262767" y="0"/>
                    <a:pt x="6365644" y="42613"/>
                    <a:pt x="6441495" y="118464"/>
                  </a:cubicBezTo>
                  <a:cubicBezTo>
                    <a:pt x="6517346" y="194316"/>
                    <a:pt x="6559959" y="297192"/>
                    <a:pt x="6559959" y="404462"/>
                  </a:cubicBezTo>
                  <a:lnTo>
                    <a:pt x="6559959" y="3333347"/>
                  </a:lnTo>
                  <a:cubicBezTo>
                    <a:pt x="6559959" y="3440617"/>
                    <a:pt x="6517346" y="3543493"/>
                    <a:pt x="6441495" y="3619345"/>
                  </a:cubicBezTo>
                  <a:cubicBezTo>
                    <a:pt x="6365644" y="3695196"/>
                    <a:pt x="6262767" y="3737809"/>
                    <a:pt x="6155497" y="3737809"/>
                  </a:cubicBezTo>
                  <a:lnTo>
                    <a:pt x="404462" y="3737809"/>
                  </a:lnTo>
                  <a:cubicBezTo>
                    <a:pt x="297192" y="3737809"/>
                    <a:pt x="194316" y="3695196"/>
                    <a:pt x="118464" y="3619345"/>
                  </a:cubicBezTo>
                  <a:cubicBezTo>
                    <a:pt x="42613" y="3543493"/>
                    <a:pt x="0" y="3440617"/>
                    <a:pt x="0" y="3333347"/>
                  </a:cubicBezTo>
                  <a:lnTo>
                    <a:pt x="0" y="404462"/>
                  </a:lnTo>
                  <a:cubicBezTo>
                    <a:pt x="0" y="297192"/>
                    <a:pt x="42613" y="194316"/>
                    <a:pt x="118464" y="118464"/>
                  </a:cubicBezTo>
                  <a:cubicBezTo>
                    <a:pt x="194316" y="42613"/>
                    <a:pt x="297192" y="0"/>
                    <a:pt x="4044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ACACA">
                    <a:alpha val="100000"/>
                  </a:srgbClr>
                </a:gs>
              </a:gsLst>
              <a:lin ang="2700000"/>
            </a:gradFill>
            <a:ln cap="sq">
              <a:noFill/>
              <a:prstDash val="solid"/>
              <a:miter/>
            </a:ln>
          </p:spPr>
        </p:sp>
      </p:grpSp>
      <p:sp>
        <p:nvSpPr>
          <p:cNvPr id="102" name="TextBox 39">
            <a:extLst>
              <a:ext uri="{FF2B5EF4-FFF2-40B4-BE49-F238E27FC236}">
                <a16:creationId xmlns:a16="http://schemas.microsoft.com/office/drawing/2014/main" id="{FC58F16A-B27E-47E0-A90B-A1262F43DDD6}"/>
              </a:ext>
            </a:extLst>
          </p:cNvPr>
          <p:cNvSpPr txBox="1"/>
          <p:nvPr/>
        </p:nvSpPr>
        <p:spPr>
          <a:xfrm>
            <a:off x="6950975" y="5530246"/>
            <a:ext cx="4414605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01"/>
              </a:lnSpc>
              <a:spcBef>
                <a:spcPct val="0"/>
              </a:spcBef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Bold"/>
              </a:rPr>
              <a:t>ЦИФРЛЫҚ ТРАНСФОРМАЦИЯ</a:t>
            </a:r>
          </a:p>
        </p:txBody>
      </p:sp>
      <p:sp>
        <p:nvSpPr>
          <p:cNvPr id="103" name="TextBox 40">
            <a:extLst>
              <a:ext uri="{FF2B5EF4-FFF2-40B4-BE49-F238E27FC236}">
                <a16:creationId xmlns:a16="http://schemas.microsoft.com/office/drawing/2014/main" id="{10BA8686-4B0C-4686-9E81-082AB0B493CD}"/>
              </a:ext>
            </a:extLst>
          </p:cNvPr>
          <p:cNvSpPr txBox="1"/>
          <p:nvPr/>
        </p:nvSpPr>
        <p:spPr>
          <a:xfrm>
            <a:off x="6950975" y="5752596"/>
            <a:ext cx="4568689" cy="322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9"/>
              </a:lnSpc>
              <a:spcBef>
                <a:spcPct val="0"/>
              </a:spcBef>
            </a:pP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цифрлық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жобаларды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сүйемелдеу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және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енгізу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,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өнеркәсіптік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кәсіпорындарға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цифрлық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трансформация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бойынша</a:t>
            </a:r>
            <a:r>
              <a:rPr lang="ru-RU" sz="1067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 </a:t>
            </a:r>
            <a:r>
              <a:rPr lang="ru-RU" sz="1067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Onest Light"/>
              </a:rPr>
              <a:t>ұсынымдар</a:t>
            </a:r>
            <a:endParaRPr lang="ru-RU" sz="1067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  <a:sym typeface="Onest Light"/>
            </a:endParaRPr>
          </a:p>
        </p:txBody>
      </p:sp>
      <p:sp>
        <p:nvSpPr>
          <p:cNvPr id="104" name="Номер слайда 5">
            <a:extLst>
              <a:ext uri="{FF2B5EF4-FFF2-40B4-BE49-F238E27FC236}">
                <a16:creationId xmlns:a16="http://schemas.microsoft.com/office/drawing/2014/main" id="{A9DBE64A-83D1-42B4-A113-65964416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8246" y="6484270"/>
            <a:ext cx="2743200" cy="365125"/>
          </a:xfrm>
        </p:spPr>
        <p:txBody>
          <a:bodyPr/>
          <a:lstStyle/>
          <a:p>
            <a:fld id="{B507E19B-AB40-4B37-A880-7081F517CABA}" type="slidenum">
              <a:rPr lang="ru-RU" smtClean="0"/>
              <a:t>7</a:t>
            </a:fld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Стандартная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622</Words>
  <Application>Microsoft Office PowerPoint</Application>
  <PresentationFormat>Широкоэкранный</PresentationFormat>
  <Paragraphs>143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Calibri</vt:lpstr>
      <vt:lpstr>Cambria</vt:lpstr>
      <vt:lpstr>Onest Bold</vt:lpstr>
      <vt:lpstr>Onest Light</vt:lpstr>
      <vt:lpstr>Onest Medium</vt:lpstr>
      <vt:lpstr>Onest Semi-Bold</vt:lpstr>
      <vt:lpstr>Onest Thin</vt:lpstr>
      <vt:lpstr>Onest Ultra-Bold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Disigner</dc:creator>
  <cp:lastModifiedBy>Жанузак Куаныш Жанибекулы</cp:lastModifiedBy>
  <cp:revision>33</cp:revision>
  <dcterms:created xsi:type="dcterms:W3CDTF">2023-12-29T09:08:54Z</dcterms:created>
  <dcterms:modified xsi:type="dcterms:W3CDTF">2026-08-21T03:41:13Z</dcterms:modified>
</cp:coreProperties>
</file>